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74" r:id="rId12"/>
    <p:sldId id="266" r:id="rId13"/>
    <p:sldId id="269" r:id="rId14"/>
    <p:sldId id="264" r:id="rId15"/>
    <p:sldId id="265" r:id="rId16"/>
    <p:sldId id="267" r:id="rId17"/>
    <p:sldId id="270" r:id="rId18"/>
    <p:sldId id="271" r:id="rId19"/>
    <p:sldId id="272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AD5E0-BB38-40B3-AE6B-FD8246A2B026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71DD4-BC0E-48DD-B6CA-FBA0593C9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569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13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724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67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994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595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330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455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548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78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580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87AD6-1C63-4DF4-8BA5-EFBCCC5A6B90}" type="datetimeFigureOut">
              <a:rPr lang="ru-RU" smtClean="0"/>
              <a:pPr/>
              <a:t>13.05.2016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D2BD3-1197-4E78-BCEB-BB43456065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1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fs-sport.ru/files/flib/221.jpg" TargetMode="External"/><Relationship Id="rId3" Type="http://schemas.openxmlformats.org/officeDocument/2006/relationships/hyperlink" Target="http://st03.kakprosto.ru/tumb/680/images/article/2011/4/11/1_5254fbadc3b585254fbadc3b96.jpg" TargetMode="External"/><Relationship Id="rId7" Type="http://schemas.openxmlformats.org/officeDocument/2006/relationships/hyperlink" Target="http://www.averystreetcards.com/images/md159.jpg" TargetMode="External"/><Relationship Id="rId2" Type="http://schemas.openxmlformats.org/officeDocument/2006/relationships/hyperlink" Target="http://www.playing-field.ru/img/2015/052110/030106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ywishlist.ru/pic/i/wish/orig/001/661/034.jpeg" TargetMode="External"/><Relationship Id="rId5" Type="http://schemas.openxmlformats.org/officeDocument/2006/relationships/hyperlink" Target="http://pngimg.com/upload/table_PNG7006.png" TargetMode="External"/><Relationship Id="rId4" Type="http://schemas.openxmlformats.org/officeDocument/2006/relationships/hyperlink" Target="http://cs622019.vk.me/v622019736/3f38f/LfgZ4owsS_E.jpg" TargetMode="External"/><Relationship Id="rId9" Type="http://schemas.openxmlformats.org/officeDocument/2006/relationships/hyperlink" Target="http://fotohomka.ru/images/Nov/16/9cb6077b9cb845c398ba0c73ff4b87f5/mini_1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s14.postimg.org/g6zwwm9tt/0_9b89c_25de8ef3_XXXL.png" TargetMode="External"/><Relationship Id="rId7" Type="http://schemas.openxmlformats.org/officeDocument/2006/relationships/hyperlink" Target="http://5klass.net/matematika-5-klass/Okruzhnost-krug-radius-diametr.html" TargetMode="External"/><Relationship Id="rId2" Type="http://schemas.openxmlformats.org/officeDocument/2006/relationships/hyperlink" Target="http://nuzaecpogodi.ru/raskraska/raskraska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ocme.ru/doc/192028/pourochnye-razrabotki-po-matematike.-l.p.-popova" TargetMode="External"/><Relationship Id="rId5" Type="http://schemas.openxmlformats.org/officeDocument/2006/relationships/hyperlink" Target="http://egeurok.ru/uchebniki/matematika/vilenkin_5klass_2013.html" TargetMode="External"/><Relationship Id="rId4" Type="http://schemas.openxmlformats.org/officeDocument/2006/relationships/hyperlink" Target="http://25mb.ru/img/picture/Oct/22/df2b5663e1061556695ed8821644a828/3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988840"/>
            <a:ext cx="65792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урока: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«Окружность и круг»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81152" y="4869160"/>
            <a:ext cx="18473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3142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>
                <a:cs typeface="Aharoni" pitchFamily="2" charset="-79"/>
              </a:rPr>
              <a:t>Он не ёжик и не ёлка,</a:t>
            </a:r>
            <a:r>
              <a:rPr lang="ru-RU" sz="3200" b="1" dirty="0" smtClean="0">
                <a:cs typeface="Aharoni" pitchFamily="2" charset="-79"/>
              </a:rPr>
              <a:t/>
            </a:r>
            <a:br>
              <a:rPr lang="ru-RU" sz="3200" b="1" dirty="0" smtClean="0">
                <a:cs typeface="Aharoni" pitchFamily="2" charset="-79"/>
              </a:rPr>
            </a:br>
            <a:r>
              <a:rPr lang="ru-RU" sz="3200" b="1" dirty="0">
                <a:cs typeface="Aharoni" pitchFamily="2" charset="-79"/>
              </a:rPr>
              <a:t>У него одна иголка,</a:t>
            </a:r>
            <a:r>
              <a:rPr lang="ru-RU" sz="3200" b="1" dirty="0" smtClean="0">
                <a:cs typeface="Aharoni" pitchFamily="2" charset="-79"/>
              </a:rPr>
              <a:t/>
            </a:r>
            <a:br>
              <a:rPr lang="ru-RU" sz="3200" b="1" dirty="0" smtClean="0">
                <a:cs typeface="Aharoni" pitchFamily="2" charset="-79"/>
              </a:rPr>
            </a:br>
            <a:r>
              <a:rPr lang="ru-RU" sz="3200" b="1" dirty="0">
                <a:cs typeface="Aharoni" pitchFamily="2" charset="-79"/>
              </a:rPr>
              <a:t>Не танцор, а танцует</a:t>
            </a:r>
            <a:r>
              <a:rPr lang="ru-RU" sz="3200" b="1" dirty="0" smtClean="0">
                <a:cs typeface="Aharoni" pitchFamily="2" charset="-79"/>
              </a:rPr>
              <a:t/>
            </a:r>
            <a:br>
              <a:rPr lang="ru-RU" sz="3200" b="1" dirty="0" smtClean="0">
                <a:cs typeface="Aharoni" pitchFamily="2" charset="-79"/>
              </a:rPr>
            </a:br>
            <a:r>
              <a:rPr lang="ru-RU" sz="3200" b="1" dirty="0">
                <a:cs typeface="Aharoni" pitchFamily="2" charset="-79"/>
              </a:rPr>
              <a:t>И окружности рисует.</a:t>
            </a:r>
            <a:r>
              <a:rPr lang="ru-RU" sz="3200" b="1" dirty="0" smtClean="0">
                <a:cs typeface="Aharoni" pitchFamily="2" charset="-79"/>
              </a:rPr>
              <a:t/>
            </a:r>
            <a:br>
              <a:rPr lang="ru-RU" sz="3200" b="1" dirty="0" smtClean="0">
                <a:cs typeface="Aharoni" pitchFamily="2" charset="-79"/>
              </a:rPr>
            </a:br>
            <a:endParaRPr lang="ru-RU" sz="3200" b="1" dirty="0">
              <a:cs typeface="Aharoni" pitchFamily="2" charset="-79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693" l="225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556792"/>
            <a:ext cx="2804592" cy="429102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22436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3020" y="476672"/>
            <a:ext cx="76379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Опишите, как строят окружность 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помощью циркуля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988840"/>
            <a:ext cx="3816424" cy="408902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116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23675" y="416515"/>
            <a:ext cx="9144000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4000" b="1" u="sng" dirty="0">
                <a:solidFill>
                  <a:srgbClr val="000099"/>
                </a:solidFill>
              </a:rPr>
              <a:t>Практическое </a:t>
            </a:r>
            <a:r>
              <a:rPr lang="ru-RU" sz="4000" b="1" u="sng" dirty="0" smtClean="0">
                <a:solidFill>
                  <a:srgbClr val="000099"/>
                </a:solidFill>
              </a:rPr>
              <a:t>задание</a:t>
            </a:r>
            <a:endParaRPr lang="ru-RU" b="1" dirty="0"/>
          </a:p>
          <a:p>
            <a:pPr algn="just"/>
            <a:r>
              <a:rPr lang="ru-RU" sz="3200" b="1" dirty="0"/>
              <a:t>Используя циркуль постройте две окружности с одинаковым радиусом, равном 3 см, закрасьте внутреннюю область одной окружности. </a:t>
            </a:r>
          </a:p>
          <a:p>
            <a:pPr algn="just"/>
            <a:r>
              <a:rPr lang="ru-RU" sz="3200" b="1" dirty="0"/>
              <a:t>-чем можно объяснить, что первая фигура называется кругом, а не окружностью?</a:t>
            </a: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491988" y="3847828"/>
            <a:ext cx="3024187" cy="289401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rgbClr val="0070C0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3600"/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4883013" y="3787503"/>
            <a:ext cx="2828925" cy="2954337"/>
          </a:xfrm>
          <a:prstGeom prst="ellips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1931850" y="5184503"/>
            <a:ext cx="157163" cy="160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6" name="Oval 10"/>
          <p:cNvSpPr>
            <a:spLocks noChangeArrowheads="1"/>
          </p:cNvSpPr>
          <p:nvPr/>
        </p:nvSpPr>
        <p:spPr bwMode="auto">
          <a:xfrm>
            <a:off x="6180000" y="5257528"/>
            <a:ext cx="157163" cy="160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1852475" y="4397103"/>
            <a:ext cx="539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/>
              <a:t>O</a:t>
            </a:r>
            <a:endParaRPr lang="ru-RU" sz="3600" b="1"/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6395900" y="4690790"/>
            <a:ext cx="5397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600" b="1"/>
              <a:t>O</a:t>
            </a:r>
            <a:endParaRPr lang="ru-RU" sz="3600" b="1"/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1688963" y="5538515"/>
            <a:ext cx="11874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600" b="1">
                <a:solidFill>
                  <a:srgbClr val="7030A0"/>
                </a:solidFill>
              </a:rPr>
              <a:t>Круг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5387838" y="5770290"/>
            <a:ext cx="2627707" cy="607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Окружность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49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55938" y="329399"/>
            <a:ext cx="8643938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200" b="1" dirty="0">
                <a:solidFill>
                  <a:srgbClr val="000099"/>
                </a:solidFill>
              </a:rPr>
              <a:t>Какие знакомые вам предметы имеют 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3200" b="1" dirty="0">
                <a:solidFill>
                  <a:srgbClr val="000099"/>
                </a:solidFill>
              </a:rPr>
              <a:t>форму круга, а какие форму окружности?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426" y="1220788"/>
            <a:ext cx="2830304" cy="19923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3032720"/>
            <a:ext cx="2504559" cy="2276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685720"/>
            <a:ext cx="2133600" cy="21336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316" y="1397818"/>
            <a:ext cx="2743200" cy="249936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659" y="4159477"/>
            <a:ext cx="2122634" cy="21226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900782"/>
            <a:ext cx="2716907" cy="202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0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/>
              <a:t>Постройте окружность с радиусом    3 см и отметьте её центр. Соедините две точки окружности таким образом, чтобы данный отрезок проходил и через центр окружности.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4" name="Овал 3"/>
          <p:cNvSpPr/>
          <p:nvPr/>
        </p:nvSpPr>
        <p:spPr>
          <a:xfrm>
            <a:off x="4716463" y="3810540"/>
            <a:ext cx="2519362" cy="25209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011863" y="4459828"/>
            <a:ext cx="431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4800">
                <a:solidFill>
                  <a:srgbClr val="002060"/>
                </a:solidFill>
                <a:latin typeface="Century Schoolbook" pitchFamily="18" charset="0"/>
              </a:rPr>
              <a:t>О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16688" y="5107528"/>
            <a:ext cx="5746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4000" dirty="0">
                <a:solidFill>
                  <a:srgbClr val="002060"/>
                </a:solidFill>
                <a:latin typeface="Century Schoolbook" pitchFamily="18" charset="0"/>
              </a:rPr>
              <a:t>d</a:t>
            </a:r>
            <a:endParaRPr lang="ru-RU" sz="4000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cxnSp>
        <p:nvCxnSpPr>
          <p:cNvPr id="7" name="Прямая соединительная линия 6"/>
          <p:cNvCxnSpPr>
            <a:stCxn id="4" idx="1"/>
            <a:endCxn id="4" idx="5"/>
          </p:cNvCxnSpPr>
          <p:nvPr/>
        </p:nvCxnSpPr>
        <p:spPr>
          <a:xfrm>
            <a:off x="5084763" y="4180428"/>
            <a:ext cx="1782762" cy="178276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87900" y="3594640"/>
            <a:ext cx="4318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>
                <a:solidFill>
                  <a:srgbClr val="002060"/>
                </a:solidFill>
                <a:latin typeface="Century Schoolbook" pitchFamily="18" charset="0"/>
              </a:rPr>
              <a:t>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948488" y="5755228"/>
            <a:ext cx="4318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200">
                <a:solidFill>
                  <a:srgbClr val="002060"/>
                </a:solidFill>
                <a:latin typeface="Century Schoolbook" pitchFamily="18" charset="0"/>
              </a:rPr>
              <a:t>В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5364163" y="4531265"/>
            <a:ext cx="215900" cy="21590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6" idx="1"/>
          </p:cNvCxnSpPr>
          <p:nvPr/>
        </p:nvCxnSpPr>
        <p:spPr>
          <a:xfrm flipH="1">
            <a:off x="6299200" y="5458365"/>
            <a:ext cx="217488" cy="21113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5976144" y="5071015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1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/>
      <p:bldP spid="9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2197100" y="2232026"/>
            <a:ext cx="4116388" cy="4025900"/>
          </a:xfrm>
          <a:prstGeom prst="ellipse">
            <a:avLst/>
          </a:prstGeom>
          <a:noFill/>
          <a:ln w="5715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5" name="Line 20"/>
          <p:cNvSpPr>
            <a:spLocks noChangeShapeType="1"/>
          </p:cNvSpPr>
          <p:nvPr/>
        </p:nvSpPr>
        <p:spPr bwMode="auto">
          <a:xfrm>
            <a:off x="2696122" y="2941925"/>
            <a:ext cx="63458" cy="2697509"/>
          </a:xfrm>
          <a:prstGeom prst="line">
            <a:avLst/>
          </a:prstGeom>
          <a:noFill/>
          <a:ln w="5715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ru-RU"/>
          </a:p>
        </p:txBody>
      </p:sp>
      <p:sp>
        <p:nvSpPr>
          <p:cNvPr id="6" name="Line 20"/>
          <p:cNvSpPr>
            <a:spLocks noChangeShapeType="1"/>
          </p:cNvSpPr>
          <p:nvPr/>
        </p:nvSpPr>
        <p:spPr bwMode="auto">
          <a:xfrm>
            <a:off x="2696122" y="2883103"/>
            <a:ext cx="3024154" cy="2756332"/>
          </a:xfrm>
          <a:prstGeom prst="line">
            <a:avLst/>
          </a:prstGeom>
          <a:noFill/>
          <a:ln w="57150">
            <a:solidFill>
              <a:srgbClr val="00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ru-RU"/>
          </a:p>
        </p:txBody>
      </p:sp>
      <p:sp>
        <p:nvSpPr>
          <p:cNvPr id="7" name="Line 19"/>
          <p:cNvSpPr>
            <a:spLocks noChangeShapeType="1"/>
          </p:cNvSpPr>
          <p:nvPr/>
        </p:nvSpPr>
        <p:spPr bwMode="auto">
          <a:xfrm>
            <a:off x="2139842" y="4087925"/>
            <a:ext cx="2093448" cy="183582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ru-RU"/>
          </a:p>
        </p:txBody>
      </p:sp>
      <p:sp>
        <p:nvSpPr>
          <p:cNvPr id="8" name="Line 18"/>
          <p:cNvSpPr>
            <a:spLocks noChangeShapeType="1"/>
          </p:cNvSpPr>
          <p:nvPr/>
        </p:nvSpPr>
        <p:spPr bwMode="auto">
          <a:xfrm flipH="1">
            <a:off x="4179355" y="2232026"/>
            <a:ext cx="28844" cy="4025900"/>
          </a:xfrm>
          <a:prstGeom prst="line">
            <a:avLst/>
          </a:prstGeom>
          <a:noFill/>
          <a:ln w="57150">
            <a:solidFill>
              <a:srgbClr val="33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ru-RU"/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auto">
          <a:xfrm flipV="1">
            <a:off x="2736951" y="4400732"/>
            <a:ext cx="3584374" cy="1255348"/>
          </a:xfrm>
          <a:prstGeom prst="line">
            <a:avLst/>
          </a:prstGeom>
          <a:noFill/>
          <a:ln w="57150">
            <a:solidFill>
              <a:srgbClr val="6666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ru-RU"/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auto">
          <a:xfrm flipH="1" flipV="1">
            <a:off x="6074161" y="3278934"/>
            <a:ext cx="175869" cy="106665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ru-RU"/>
          </a:p>
        </p:txBody>
      </p:sp>
      <p:sp>
        <p:nvSpPr>
          <p:cNvPr id="11" name="Oval 6"/>
          <p:cNvSpPr>
            <a:spLocks noChangeArrowheads="1"/>
          </p:cNvSpPr>
          <p:nvPr/>
        </p:nvSpPr>
        <p:spPr bwMode="auto">
          <a:xfrm>
            <a:off x="2133642" y="3997526"/>
            <a:ext cx="126916" cy="1305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2" name="Oval 6"/>
          <p:cNvSpPr>
            <a:spLocks noChangeArrowheads="1"/>
          </p:cNvSpPr>
          <p:nvPr/>
        </p:nvSpPr>
        <p:spPr bwMode="auto">
          <a:xfrm flipH="1" flipV="1">
            <a:off x="4088104" y="4169762"/>
            <a:ext cx="175630" cy="17582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3" name="Oval 6"/>
          <p:cNvSpPr>
            <a:spLocks noChangeArrowheads="1"/>
          </p:cNvSpPr>
          <p:nvPr/>
        </p:nvSpPr>
        <p:spPr bwMode="auto">
          <a:xfrm>
            <a:off x="2632664" y="2866101"/>
            <a:ext cx="126916" cy="1305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4" name="Oval 6"/>
          <p:cNvSpPr>
            <a:spLocks noChangeArrowheads="1"/>
          </p:cNvSpPr>
          <p:nvPr/>
        </p:nvSpPr>
        <p:spPr bwMode="auto">
          <a:xfrm>
            <a:off x="4128378" y="2161434"/>
            <a:ext cx="126916" cy="13057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5" name="Oval 6"/>
          <p:cNvSpPr>
            <a:spLocks noChangeArrowheads="1"/>
          </p:cNvSpPr>
          <p:nvPr/>
        </p:nvSpPr>
        <p:spPr bwMode="auto">
          <a:xfrm>
            <a:off x="2696123" y="5568870"/>
            <a:ext cx="126914" cy="9228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auto">
          <a:xfrm>
            <a:off x="5969907" y="3178765"/>
            <a:ext cx="126916" cy="1305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8" name="Oval 6"/>
          <p:cNvSpPr>
            <a:spLocks noChangeArrowheads="1"/>
          </p:cNvSpPr>
          <p:nvPr/>
        </p:nvSpPr>
        <p:spPr bwMode="auto">
          <a:xfrm>
            <a:off x="6186574" y="4309563"/>
            <a:ext cx="126914" cy="13057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19" name="Oval 6"/>
          <p:cNvSpPr>
            <a:spLocks noChangeArrowheads="1"/>
          </p:cNvSpPr>
          <p:nvPr/>
        </p:nvSpPr>
        <p:spPr bwMode="auto">
          <a:xfrm>
            <a:off x="4121389" y="6142083"/>
            <a:ext cx="126916" cy="13057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4336604" y="3775859"/>
            <a:ext cx="43586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b="1"/>
              <a:t>O</a:t>
            </a:r>
            <a:endParaRPr lang="ru-RU" sz="3600" b="1"/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6024819" y="2507255"/>
            <a:ext cx="4153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b="1" dirty="0"/>
              <a:t>D</a:t>
            </a:r>
            <a:endParaRPr lang="ru-RU" sz="3600" b="1" dirty="0"/>
          </a:p>
        </p:txBody>
      </p:sp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6376945" y="3997526"/>
            <a:ext cx="3948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b="1" dirty="0"/>
              <a:t>E</a:t>
            </a:r>
            <a:endParaRPr lang="ru-RU" sz="3600" b="1" dirty="0"/>
          </a:p>
        </p:txBody>
      </p:sp>
      <p:sp>
        <p:nvSpPr>
          <p:cNvPr id="23" name="Rectangle 28"/>
          <p:cNvSpPr>
            <a:spLocks noChangeArrowheads="1"/>
          </p:cNvSpPr>
          <p:nvPr/>
        </p:nvSpPr>
        <p:spPr bwMode="auto">
          <a:xfrm>
            <a:off x="3760470" y="1755435"/>
            <a:ext cx="4153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600" b="1" dirty="0"/>
              <a:t>С</a:t>
            </a:r>
          </a:p>
        </p:txBody>
      </p:sp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2551902" y="2175042"/>
            <a:ext cx="4153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600" b="1" dirty="0"/>
              <a:t>В</a:t>
            </a: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2321788" y="5541217"/>
            <a:ext cx="3743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b="1" dirty="0"/>
              <a:t>L</a:t>
            </a:r>
            <a:endParaRPr lang="ru-RU" sz="3600" b="1" dirty="0"/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auto">
          <a:xfrm>
            <a:off x="4248305" y="6051624"/>
            <a:ext cx="4153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b="1" dirty="0"/>
              <a:t>K</a:t>
            </a:r>
            <a:endParaRPr lang="ru-RU" sz="3600" b="1" dirty="0"/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auto">
          <a:xfrm>
            <a:off x="5733346" y="5425764"/>
            <a:ext cx="37433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600" b="1" dirty="0"/>
              <a:t>F</a:t>
            </a:r>
            <a:endParaRPr lang="ru-RU" sz="3600" b="1" dirty="0"/>
          </a:p>
        </p:txBody>
      </p:sp>
      <p:sp>
        <p:nvSpPr>
          <p:cNvPr id="28" name="Rectangle 33"/>
          <p:cNvSpPr>
            <a:spLocks noChangeArrowheads="1"/>
          </p:cNvSpPr>
          <p:nvPr/>
        </p:nvSpPr>
        <p:spPr bwMode="auto">
          <a:xfrm>
            <a:off x="1797963" y="3611344"/>
            <a:ext cx="41535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600" b="1" dirty="0"/>
              <a:t>А</a:t>
            </a:r>
          </a:p>
        </p:txBody>
      </p:sp>
      <p:sp>
        <p:nvSpPr>
          <p:cNvPr id="30" name="Oval 6"/>
          <p:cNvSpPr>
            <a:spLocks noChangeArrowheads="1"/>
          </p:cNvSpPr>
          <p:nvPr/>
        </p:nvSpPr>
        <p:spPr bwMode="auto">
          <a:xfrm>
            <a:off x="5656819" y="5590791"/>
            <a:ext cx="126914" cy="1305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00794" tIns="50397" rIns="100794" bIns="50397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394690" y="11709"/>
            <a:ext cx="24637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Радиусы: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359698" y="613638"/>
            <a:ext cx="267284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Диаметры: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419329" y="1238313"/>
            <a:ext cx="180491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Хорды: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826136" y="75457"/>
            <a:ext cx="37882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ОА,ОВ,ОС,О</a:t>
            </a: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,ОК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968148" y="622753"/>
            <a:ext cx="13478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BF,CK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152305" y="1238313"/>
            <a:ext cx="32982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BF,CK,LE,BL,DE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216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2397" y="332656"/>
            <a:ext cx="54946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Физкультминутка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-64888" y="1240282"/>
            <a:ext cx="767383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1.Правда ли, что любая хорда это</a:t>
            </a:r>
          </a:p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диаметр?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-16667" y="2399215"/>
            <a:ext cx="684206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Правда ли, что круг и </a:t>
            </a:r>
          </a:p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окружность это одно и то же?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-16667" y="3573016"/>
            <a:ext cx="54323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 Правда ли, что</a:t>
            </a:r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d=2r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0" y="4149079"/>
            <a:ext cx="81980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 Правда ли, что в окружности</a:t>
            </a:r>
          </a:p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можно построить всего 2 радиуса? 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63" y="5395834"/>
            <a:ext cx="91433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 Правда ли, что центр окружности </a:t>
            </a:r>
          </a:p>
          <a:p>
            <a:pPr algn="just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равноудален от всех точек окружности?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1881592"/>
            <a:ext cx="3962400" cy="279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75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0696" y="21162"/>
            <a:ext cx="7027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Работаем с учебником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61889" y="764704"/>
            <a:ext cx="1962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№855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1808074" y="4149080"/>
            <a:ext cx="4752528" cy="7200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384138" y="4149080"/>
            <a:ext cx="72008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912530" y="4149080"/>
            <a:ext cx="72008" cy="7200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56351" y="3320988"/>
            <a:ext cx="45557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30301" y="3341458"/>
            <a:ext cx="5084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5906" y="2024844"/>
            <a:ext cx="4248470" cy="41044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04218" y="1304764"/>
            <a:ext cx="5688631" cy="540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580628" y="2348880"/>
            <a:ext cx="124918" cy="14401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657719" y="5622694"/>
            <a:ext cx="148244" cy="13076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418588" y="1640994"/>
            <a:ext cx="4956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80628" y="5670230"/>
            <a:ext cx="4716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6" name="Прямая соединительная линия 15"/>
          <p:cNvCxnSpPr>
            <a:stCxn id="11" idx="4"/>
            <a:endCxn id="5" idx="7"/>
          </p:cNvCxnSpPr>
          <p:nvPr/>
        </p:nvCxnSpPr>
        <p:spPr>
          <a:xfrm flipH="1">
            <a:off x="2445601" y="2492896"/>
            <a:ext cx="1197486" cy="1666729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737684" y="4185084"/>
            <a:ext cx="2210850" cy="1480434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2342136" y="4191547"/>
            <a:ext cx="1446257" cy="1499567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6" idx="0"/>
          </p:cNvCxnSpPr>
          <p:nvPr/>
        </p:nvCxnSpPr>
        <p:spPr>
          <a:xfrm flipH="1" flipV="1">
            <a:off x="3657720" y="2420888"/>
            <a:ext cx="2290814" cy="1728192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46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3156" y="188640"/>
            <a:ext cx="820224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Исследовательская работа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(работа в паре)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6449" y="1988840"/>
            <a:ext cx="8568952" cy="2897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AutoNum type="arabicPeriod"/>
            </a:pPr>
            <a:r>
              <a:rPr lang="ru-RU" sz="3200" b="1" dirty="0" smtClean="0">
                <a:latin typeface="Century Schoolbook" pitchFamily="18" charset="0"/>
              </a:rPr>
              <a:t>Измерь радиусы окружностей и кругов, имеющихся у вас. 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AutoNum type="arabicPeriod"/>
            </a:pPr>
            <a:r>
              <a:rPr lang="ru-RU" sz="3200" b="1" dirty="0" smtClean="0">
                <a:latin typeface="Century Schoolbook" pitchFamily="18" charset="0"/>
              </a:rPr>
              <a:t>Запишите, чему равны диаметры каждой из фигур.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AutoNum type="arabicPeriod"/>
            </a:pPr>
            <a:r>
              <a:rPr lang="ru-RU" sz="3200" b="1" dirty="0" smtClean="0">
                <a:latin typeface="Century Schoolbook" pitchFamily="18" charset="0"/>
              </a:rPr>
              <a:t>Запишите, какие выводы сделали?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AutoNum type="arabicPeriod"/>
            </a:pPr>
            <a:endParaRPr lang="ru-RU" b="1" dirty="0" smtClean="0">
              <a:latin typeface="Century Schoolbook" pitchFamily="18" charset="0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</a:pPr>
            <a:endParaRPr lang="ru-RU" b="1" dirty="0">
              <a:latin typeface="Century Schoolbook" pitchFamily="18" charset="0"/>
            </a:endParaRPr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5220072" y="4508300"/>
            <a:ext cx="22367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6000" b="1" dirty="0">
                <a:solidFill>
                  <a:srgbClr val="000099"/>
                </a:solidFill>
              </a:rPr>
              <a:t>d = 2r</a:t>
            </a:r>
          </a:p>
        </p:txBody>
      </p:sp>
    </p:spTree>
    <p:extLst>
      <p:ext uri="{BB962C8B-B14F-4D97-AF65-F5344CB8AC3E}">
        <p14:creationId xmlns:p14="http://schemas.microsoft.com/office/powerpoint/2010/main" val="345198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>
            <a:off x="1187624" y="188640"/>
            <a:ext cx="6288087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u="sng" smtClean="0">
                <a:solidFill>
                  <a:srgbClr val="32946A"/>
                </a:solidFill>
                <a:latin typeface="Georgia" pitchFamily="18" charset="0"/>
              </a:rPr>
              <a:t>Итог урока:</a:t>
            </a:r>
            <a:endParaRPr lang="ru-RU" b="1" i="1" u="sng">
              <a:solidFill>
                <a:srgbClr val="32946A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3116" y="1365652"/>
            <a:ext cx="87577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1.Можно ли диаметр назвать хордой?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3116" y="2060824"/>
            <a:ext cx="88283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2.Есть ли хорда больше, чем диаметр?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2498" y="2840742"/>
            <a:ext cx="79337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.Можно ли любую хорду назвать 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диаметром?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717032"/>
            <a:ext cx="2945904" cy="232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42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70676" y="1050130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156176" y="1050130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27676" y="1050130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299176" y="1050130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1550192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41676" y="155019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13176" y="155019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584676" y="155019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550067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56176" y="2050255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727176" y="155019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298676" y="155019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870176" y="155019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299176" y="2050255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727676" y="2050255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84676" y="2050255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56176" y="3050380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156176" y="2550317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870676" y="355044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99176" y="355044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727676" y="355044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584676" y="3550442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156176" y="3550442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56176" y="4550567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98676" y="4050505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870176" y="4050505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441676" y="4050505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013176" y="4050505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584676" y="4050505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156176" y="4050505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156176" y="5050630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441676" y="4550567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013176" y="4550567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727676" y="4550567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584676" y="4550567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5-конечная звезда 38"/>
          <p:cNvSpPr/>
          <p:nvPr/>
        </p:nvSpPr>
        <p:spPr>
          <a:xfrm rot="489259">
            <a:off x="5227488" y="692942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40" name="5-конечная звезда 39"/>
          <p:cNvSpPr/>
          <p:nvPr/>
        </p:nvSpPr>
        <p:spPr>
          <a:xfrm>
            <a:off x="1798488" y="1335880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41" name="5-конечная звезда 40"/>
          <p:cNvSpPr/>
          <p:nvPr/>
        </p:nvSpPr>
        <p:spPr>
          <a:xfrm>
            <a:off x="4655988" y="1978817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42" name="5-конечная звезда 41"/>
          <p:cNvSpPr/>
          <p:nvPr/>
        </p:nvSpPr>
        <p:spPr>
          <a:xfrm>
            <a:off x="4727426" y="3050380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43" name="5-конечная звезда 42"/>
          <p:cNvSpPr/>
          <p:nvPr/>
        </p:nvSpPr>
        <p:spPr>
          <a:xfrm>
            <a:off x="2512863" y="3550442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44" name="5-конечная звезда 43"/>
          <p:cNvSpPr/>
          <p:nvPr/>
        </p:nvSpPr>
        <p:spPr>
          <a:xfrm>
            <a:off x="3441551" y="4550567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45" name="TextBox 49"/>
          <p:cNvSpPr txBox="1">
            <a:spLocks noChangeArrowheads="1"/>
          </p:cNvSpPr>
          <p:nvPr/>
        </p:nvSpPr>
        <p:spPr bwMode="auto">
          <a:xfrm>
            <a:off x="1500188" y="6106725"/>
            <a:ext cx="8429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sz="2800" b="1" dirty="0">
                <a:latin typeface="Calibri" pitchFamily="34" charset="0"/>
              </a:rPr>
              <a:t>1. Часть плоскости, ограниченная окружностью</a:t>
            </a:r>
            <a:r>
              <a:rPr lang="ru-RU" sz="2800" dirty="0">
                <a:latin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276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727659">
            <a:off x="468695" y="1135746"/>
            <a:ext cx="61099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21" y="1412776"/>
            <a:ext cx="4913179" cy="493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93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99" y="0"/>
            <a:ext cx="9051244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endParaRPr lang="ru-RU" sz="2400" i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Циркуль</a:t>
            </a:r>
          </a:p>
          <a:p>
            <a:pPr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www.playing-field.ru/img/2015/052110/0301063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Циркуль 2 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st03.kakprosto.ru/tumb/680/images/article/2011/4/11/1_5254fbadc3b585254fbadc3b96.jpg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Торт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cs622019.vk.me/v622019736/3f38f/LfgZ4owsS_E.jpg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pngimg.com/upload/table_PNG7006.png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Браслет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mywishlist.ru/pic/i/wish/orig/001/661/034.jpeg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Часы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www.averystreetcards.com/images/md159.jpg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Эспандер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www.fs-sport.ru/files/flib/221.jpg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Консервная банка</a:t>
            </a:r>
          </a:p>
          <a:p>
            <a:pPr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fotohomka.ru/images/Nov/16/9cb6077b9cb845c398ba0c73ff4b87f5/mini_1.jpg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65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8842485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Волк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nuzaecpogodi.ru/raskraska/raskraska1.jpg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Мыши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s14.postimg.org/g6zwwm9tt/0_9b89c_25de8ef3_XXXL.png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25mb.ru/img/picture/Oct/22/df2b5663e1061556695ed8821644a828/3.jpg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 по математике 5 класс, автор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Виленкин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Н.Я.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egeurok.ru/uchebniki/matematika/vilenkin_5klass_2013.html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Поурочные разработки по математике  5 класс, автор Попова Л.П.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 77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http://www.docme.ru/doc/192028/pourochnye-razrabotki-po-matematike.-l.p.-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popova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5klass.net/matematika-5-klass/Okruzhnost-krug-radius-diametr.html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0400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70676" y="104394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1043949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27676" y="104394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99176" y="104394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1544011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41676" y="154401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13176" y="154401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84676" y="154401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543886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2044074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27176" y="154401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298676" y="154401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870176" y="154401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299176" y="204407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27676" y="204407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84676" y="204407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3044199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2544136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870676" y="354426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299176" y="354426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727676" y="354426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584676" y="354426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56176" y="3544261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156176" y="4544386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298676" y="404432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870176" y="404432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441676" y="404432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013176" y="404432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5584676" y="404432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156176" y="4044324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156176" y="5044449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41676" y="454438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013176" y="454438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727676" y="454438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584676" y="454438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 rot="489259">
            <a:off x="5227488" y="686761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38" name="5-конечная звезда 37"/>
          <p:cNvSpPr/>
          <p:nvPr/>
        </p:nvSpPr>
        <p:spPr>
          <a:xfrm>
            <a:off x="1798488" y="1329699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39" name="5-конечная звезда 38"/>
          <p:cNvSpPr/>
          <p:nvPr/>
        </p:nvSpPr>
        <p:spPr>
          <a:xfrm>
            <a:off x="4655988" y="1972636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40" name="5-конечная звезда 39"/>
          <p:cNvSpPr/>
          <p:nvPr/>
        </p:nvSpPr>
        <p:spPr>
          <a:xfrm>
            <a:off x="4727426" y="3044199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41" name="5-конечная звезда 40"/>
          <p:cNvSpPr/>
          <p:nvPr/>
        </p:nvSpPr>
        <p:spPr>
          <a:xfrm>
            <a:off x="2512863" y="3544261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42" name="5-конечная звезда 41"/>
          <p:cNvSpPr/>
          <p:nvPr/>
        </p:nvSpPr>
        <p:spPr>
          <a:xfrm>
            <a:off x="3441551" y="4544386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43" name="TextBox 49"/>
          <p:cNvSpPr txBox="1">
            <a:spLocks noChangeArrowheads="1"/>
          </p:cNvSpPr>
          <p:nvPr/>
        </p:nvSpPr>
        <p:spPr bwMode="auto">
          <a:xfrm>
            <a:off x="357188" y="5753894"/>
            <a:ext cx="84296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sz="2800" b="1" dirty="0">
                <a:latin typeface="Calibri" pitchFamily="34" charset="0"/>
              </a:rPr>
              <a:t>2. Отрезок, соединяющий две точки окружности и проходящий через её центр.</a:t>
            </a:r>
            <a:endParaRPr lang="ru-RU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48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706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105013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276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991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1550193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41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13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84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55006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2050256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2" name="Прямоугольник 11"/>
          <p:cNvSpPr/>
          <p:nvPr/>
        </p:nvSpPr>
        <p:spPr>
          <a:xfrm>
            <a:off x="2727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98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70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991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6" name="Прямоугольник 15"/>
          <p:cNvSpPr/>
          <p:nvPr/>
        </p:nvSpPr>
        <p:spPr>
          <a:xfrm>
            <a:off x="67276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7" name="Прямоугольник 16"/>
          <p:cNvSpPr/>
          <p:nvPr/>
        </p:nvSpPr>
        <p:spPr>
          <a:xfrm>
            <a:off x="55846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305038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255031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0" name="Прямоугольник 19"/>
          <p:cNvSpPr/>
          <p:nvPr/>
        </p:nvSpPr>
        <p:spPr>
          <a:xfrm>
            <a:off x="7870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2991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2" name="Прямоугольник 21"/>
          <p:cNvSpPr/>
          <p:nvPr/>
        </p:nvSpPr>
        <p:spPr>
          <a:xfrm>
            <a:off x="6727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3" name="Прямоугольник 22"/>
          <p:cNvSpPr/>
          <p:nvPr/>
        </p:nvSpPr>
        <p:spPr>
          <a:xfrm>
            <a:off x="5584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4" name="Прямоугольник 23"/>
          <p:cNvSpPr/>
          <p:nvPr/>
        </p:nvSpPr>
        <p:spPr>
          <a:xfrm>
            <a:off x="6156176" y="3550443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5" name="Прямоугольник 24"/>
          <p:cNvSpPr/>
          <p:nvPr/>
        </p:nvSpPr>
        <p:spPr>
          <a:xfrm>
            <a:off x="6156176" y="455056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6" name="Прямоугольник 25"/>
          <p:cNvSpPr/>
          <p:nvPr/>
        </p:nvSpPr>
        <p:spPr>
          <a:xfrm>
            <a:off x="3298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7" name="Прямоугольник 26"/>
          <p:cNvSpPr/>
          <p:nvPr/>
        </p:nvSpPr>
        <p:spPr>
          <a:xfrm>
            <a:off x="38701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8" name="Прямоугольник 27"/>
          <p:cNvSpPr/>
          <p:nvPr/>
        </p:nvSpPr>
        <p:spPr>
          <a:xfrm>
            <a:off x="4441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9" name="Прямоугольник 28"/>
          <p:cNvSpPr/>
          <p:nvPr/>
        </p:nvSpPr>
        <p:spPr>
          <a:xfrm>
            <a:off x="50131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0" name="Прямоугольник 29"/>
          <p:cNvSpPr/>
          <p:nvPr/>
        </p:nvSpPr>
        <p:spPr>
          <a:xfrm>
            <a:off x="5584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1" name="Прямоугольник 30"/>
          <p:cNvSpPr/>
          <p:nvPr/>
        </p:nvSpPr>
        <p:spPr>
          <a:xfrm>
            <a:off x="6156176" y="4050506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2" name="Прямоугольник 31"/>
          <p:cNvSpPr/>
          <p:nvPr/>
        </p:nvSpPr>
        <p:spPr>
          <a:xfrm>
            <a:off x="6156176" y="505063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3" name="Прямоугольник 32"/>
          <p:cNvSpPr/>
          <p:nvPr/>
        </p:nvSpPr>
        <p:spPr>
          <a:xfrm>
            <a:off x="4441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0131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6727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5584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7" name="5-конечная звезда 36"/>
          <p:cNvSpPr/>
          <p:nvPr/>
        </p:nvSpPr>
        <p:spPr>
          <a:xfrm rot="489259">
            <a:off x="5227488" y="692943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38" name="5-конечная звезда 37"/>
          <p:cNvSpPr/>
          <p:nvPr/>
        </p:nvSpPr>
        <p:spPr>
          <a:xfrm>
            <a:off x="1798488" y="1335881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39" name="5-конечная звезда 38"/>
          <p:cNvSpPr/>
          <p:nvPr/>
        </p:nvSpPr>
        <p:spPr>
          <a:xfrm>
            <a:off x="4655988" y="1978818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40" name="5-конечная звезда 39"/>
          <p:cNvSpPr/>
          <p:nvPr/>
        </p:nvSpPr>
        <p:spPr>
          <a:xfrm>
            <a:off x="4727426" y="3050381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41" name="5-конечная звезда 40"/>
          <p:cNvSpPr/>
          <p:nvPr/>
        </p:nvSpPr>
        <p:spPr>
          <a:xfrm>
            <a:off x="2512863" y="3550443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42" name="5-конечная звезда 41"/>
          <p:cNvSpPr/>
          <p:nvPr/>
        </p:nvSpPr>
        <p:spPr>
          <a:xfrm>
            <a:off x="3441551" y="4550568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43" name="TextBox 49"/>
          <p:cNvSpPr txBox="1">
            <a:spLocks noChangeArrowheads="1"/>
          </p:cNvSpPr>
          <p:nvPr/>
        </p:nvSpPr>
        <p:spPr bwMode="auto">
          <a:xfrm>
            <a:off x="357188" y="5907881"/>
            <a:ext cx="8429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sz="2400" b="1" dirty="0">
                <a:latin typeface="Calibri" pitchFamily="34" charset="0"/>
              </a:rPr>
              <a:t>3. Часть окружности, ограниченная двумя точками.</a:t>
            </a:r>
            <a:endParaRPr lang="ru-RU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01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706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105013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276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991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1550193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41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13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84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55006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2050256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27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98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70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991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7276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846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305038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255031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0" name="Прямоугольник 19"/>
          <p:cNvSpPr/>
          <p:nvPr/>
        </p:nvSpPr>
        <p:spPr>
          <a:xfrm>
            <a:off x="7870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2991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2" name="Прямоугольник 21"/>
          <p:cNvSpPr/>
          <p:nvPr/>
        </p:nvSpPr>
        <p:spPr>
          <a:xfrm>
            <a:off x="6727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3" name="Прямоугольник 22"/>
          <p:cNvSpPr/>
          <p:nvPr/>
        </p:nvSpPr>
        <p:spPr>
          <a:xfrm>
            <a:off x="5584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4" name="Прямоугольник 23"/>
          <p:cNvSpPr/>
          <p:nvPr/>
        </p:nvSpPr>
        <p:spPr>
          <a:xfrm>
            <a:off x="6156176" y="3550443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5" name="Прямоугольник 24"/>
          <p:cNvSpPr/>
          <p:nvPr/>
        </p:nvSpPr>
        <p:spPr>
          <a:xfrm>
            <a:off x="6156176" y="455056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6" name="Прямоугольник 25"/>
          <p:cNvSpPr/>
          <p:nvPr/>
        </p:nvSpPr>
        <p:spPr>
          <a:xfrm>
            <a:off x="3298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7" name="Прямоугольник 26"/>
          <p:cNvSpPr/>
          <p:nvPr/>
        </p:nvSpPr>
        <p:spPr>
          <a:xfrm>
            <a:off x="38701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8" name="Прямоугольник 27"/>
          <p:cNvSpPr/>
          <p:nvPr/>
        </p:nvSpPr>
        <p:spPr>
          <a:xfrm>
            <a:off x="4441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9" name="Прямоугольник 28"/>
          <p:cNvSpPr/>
          <p:nvPr/>
        </p:nvSpPr>
        <p:spPr>
          <a:xfrm>
            <a:off x="50131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0" name="Прямоугольник 29"/>
          <p:cNvSpPr/>
          <p:nvPr/>
        </p:nvSpPr>
        <p:spPr>
          <a:xfrm>
            <a:off x="5584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1" name="Прямоугольник 30"/>
          <p:cNvSpPr/>
          <p:nvPr/>
        </p:nvSpPr>
        <p:spPr>
          <a:xfrm>
            <a:off x="6156176" y="4050506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2" name="Прямоугольник 31"/>
          <p:cNvSpPr/>
          <p:nvPr/>
        </p:nvSpPr>
        <p:spPr>
          <a:xfrm>
            <a:off x="6156176" y="505063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3" name="Прямоугольник 32"/>
          <p:cNvSpPr/>
          <p:nvPr/>
        </p:nvSpPr>
        <p:spPr>
          <a:xfrm>
            <a:off x="4441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0131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6727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5584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7" name="5-конечная звезда 36"/>
          <p:cNvSpPr/>
          <p:nvPr/>
        </p:nvSpPr>
        <p:spPr>
          <a:xfrm rot="489259">
            <a:off x="5227488" y="692943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38" name="5-конечная звезда 37"/>
          <p:cNvSpPr/>
          <p:nvPr/>
        </p:nvSpPr>
        <p:spPr>
          <a:xfrm>
            <a:off x="1798488" y="1335881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39" name="5-конечная звезда 38"/>
          <p:cNvSpPr/>
          <p:nvPr/>
        </p:nvSpPr>
        <p:spPr>
          <a:xfrm>
            <a:off x="4655988" y="1978818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40" name="5-конечная звезда 39"/>
          <p:cNvSpPr/>
          <p:nvPr/>
        </p:nvSpPr>
        <p:spPr>
          <a:xfrm>
            <a:off x="4727426" y="3050381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41" name="5-конечная звезда 40"/>
          <p:cNvSpPr/>
          <p:nvPr/>
        </p:nvSpPr>
        <p:spPr>
          <a:xfrm>
            <a:off x="2512863" y="3550443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42" name="5-конечная звезда 41"/>
          <p:cNvSpPr/>
          <p:nvPr/>
        </p:nvSpPr>
        <p:spPr>
          <a:xfrm>
            <a:off x="3441551" y="4550568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43" name="TextBox 49"/>
          <p:cNvSpPr txBox="1">
            <a:spLocks noChangeArrowheads="1"/>
          </p:cNvSpPr>
          <p:nvPr/>
        </p:nvSpPr>
        <p:spPr bwMode="auto">
          <a:xfrm>
            <a:off x="1259632" y="5804532"/>
            <a:ext cx="8429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sz="2400" b="1" dirty="0">
                <a:latin typeface="Calibri" pitchFamily="34" charset="0"/>
              </a:rPr>
              <a:t>4. Отрезок, соединяющий две точки окружности.</a:t>
            </a:r>
            <a:endParaRPr lang="ru-RU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72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706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105013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276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99176" y="1050131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1550193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41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13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84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56176" y="55006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2050256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27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986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70176" y="155019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991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7276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84676" y="205025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56176" y="305038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9" name="Прямоугольник 18"/>
          <p:cNvSpPr/>
          <p:nvPr/>
        </p:nvSpPr>
        <p:spPr>
          <a:xfrm>
            <a:off x="6156176" y="255031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0" name="Прямоугольник 19"/>
          <p:cNvSpPr/>
          <p:nvPr/>
        </p:nvSpPr>
        <p:spPr>
          <a:xfrm>
            <a:off x="7870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2991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727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584676" y="3550443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х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156176" y="3550443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56176" y="4550568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6" name="Прямоугольник 25"/>
          <p:cNvSpPr/>
          <p:nvPr/>
        </p:nvSpPr>
        <p:spPr>
          <a:xfrm>
            <a:off x="3298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7" name="Прямоугольник 26"/>
          <p:cNvSpPr/>
          <p:nvPr/>
        </p:nvSpPr>
        <p:spPr>
          <a:xfrm>
            <a:off x="38701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8" name="Прямоугольник 27"/>
          <p:cNvSpPr/>
          <p:nvPr/>
        </p:nvSpPr>
        <p:spPr>
          <a:xfrm>
            <a:off x="4441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9" name="Прямоугольник 28"/>
          <p:cNvSpPr/>
          <p:nvPr/>
        </p:nvSpPr>
        <p:spPr>
          <a:xfrm>
            <a:off x="50131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0" name="Прямоугольник 29"/>
          <p:cNvSpPr/>
          <p:nvPr/>
        </p:nvSpPr>
        <p:spPr>
          <a:xfrm>
            <a:off x="5584676" y="4050506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1" name="Прямоугольник 30"/>
          <p:cNvSpPr/>
          <p:nvPr/>
        </p:nvSpPr>
        <p:spPr>
          <a:xfrm>
            <a:off x="6156176" y="4050506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2" name="Прямоугольник 31"/>
          <p:cNvSpPr/>
          <p:nvPr/>
        </p:nvSpPr>
        <p:spPr>
          <a:xfrm>
            <a:off x="6156176" y="5050631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3" name="Прямоугольник 32"/>
          <p:cNvSpPr/>
          <p:nvPr/>
        </p:nvSpPr>
        <p:spPr>
          <a:xfrm>
            <a:off x="4441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0131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6727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5584676" y="4550568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7" name="5-конечная звезда 36"/>
          <p:cNvSpPr/>
          <p:nvPr/>
        </p:nvSpPr>
        <p:spPr>
          <a:xfrm rot="489259">
            <a:off x="5227488" y="692943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38" name="5-конечная звезда 37"/>
          <p:cNvSpPr/>
          <p:nvPr/>
        </p:nvSpPr>
        <p:spPr>
          <a:xfrm>
            <a:off x="1798488" y="1335881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39" name="5-конечная звезда 38"/>
          <p:cNvSpPr/>
          <p:nvPr/>
        </p:nvSpPr>
        <p:spPr>
          <a:xfrm>
            <a:off x="4655988" y="1978818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40" name="5-конечная звезда 39"/>
          <p:cNvSpPr/>
          <p:nvPr/>
        </p:nvSpPr>
        <p:spPr>
          <a:xfrm>
            <a:off x="4727426" y="3050381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41" name="5-конечная звезда 40"/>
          <p:cNvSpPr/>
          <p:nvPr/>
        </p:nvSpPr>
        <p:spPr>
          <a:xfrm>
            <a:off x="2512863" y="3550443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42" name="5-конечная звезда 41"/>
          <p:cNvSpPr/>
          <p:nvPr/>
        </p:nvSpPr>
        <p:spPr>
          <a:xfrm>
            <a:off x="3441551" y="4550568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43" name="TextBox 49"/>
          <p:cNvSpPr txBox="1">
            <a:spLocks noChangeArrowheads="1"/>
          </p:cNvSpPr>
          <p:nvPr/>
        </p:nvSpPr>
        <p:spPr bwMode="auto">
          <a:xfrm>
            <a:off x="357188" y="5907881"/>
            <a:ext cx="84296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sz="2400" b="1" dirty="0">
                <a:latin typeface="Calibri" pitchFamily="34" charset="0"/>
              </a:rPr>
              <a:t>5. Отрезок, соединяющий центр окружности с любой её точкой.</a:t>
            </a:r>
            <a:endParaRPr lang="ru-RU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75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9323" y="1041522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44823" y="1041522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16323" y="1041522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87823" y="1041522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44823" y="1541584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30323" y="154158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1823" y="154158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73323" y="154158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44823" y="541459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1" name="Прямоугольник 10"/>
          <p:cNvSpPr/>
          <p:nvPr/>
        </p:nvSpPr>
        <p:spPr>
          <a:xfrm>
            <a:off x="6144823" y="2041647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15823" y="154158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87323" y="154158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58823" y="154158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87823" y="204164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716323" y="204164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73323" y="204164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44823" y="3041772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9" name="Прямоугольник 18"/>
          <p:cNvSpPr/>
          <p:nvPr/>
        </p:nvSpPr>
        <p:spPr>
          <a:xfrm>
            <a:off x="6144823" y="2541709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0" name="Прямоугольник 19"/>
          <p:cNvSpPr/>
          <p:nvPr/>
        </p:nvSpPr>
        <p:spPr>
          <a:xfrm>
            <a:off x="7859323" y="354183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287823" y="354183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716323" y="354183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573323" y="354183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х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144823" y="3541834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44823" y="4541959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6" name="Прямоугольник 25"/>
          <p:cNvSpPr/>
          <p:nvPr/>
        </p:nvSpPr>
        <p:spPr>
          <a:xfrm>
            <a:off x="3287323" y="404189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58823" y="404189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430323" y="404189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001823" y="404189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573323" y="404189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144823" y="4041897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144823" y="5042022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3" name="Прямоугольник 32"/>
          <p:cNvSpPr/>
          <p:nvPr/>
        </p:nvSpPr>
        <p:spPr>
          <a:xfrm>
            <a:off x="4430323" y="4541959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4" name="Прямоугольник 33"/>
          <p:cNvSpPr/>
          <p:nvPr/>
        </p:nvSpPr>
        <p:spPr>
          <a:xfrm>
            <a:off x="5001823" y="4541959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5" name="Прямоугольник 34"/>
          <p:cNvSpPr/>
          <p:nvPr/>
        </p:nvSpPr>
        <p:spPr>
          <a:xfrm>
            <a:off x="6716323" y="4541959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6" name="Прямоугольник 35"/>
          <p:cNvSpPr/>
          <p:nvPr/>
        </p:nvSpPr>
        <p:spPr>
          <a:xfrm>
            <a:off x="5573323" y="4541959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7" name="5-конечная звезда 36"/>
          <p:cNvSpPr/>
          <p:nvPr/>
        </p:nvSpPr>
        <p:spPr>
          <a:xfrm rot="489259">
            <a:off x="5216135" y="684334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38" name="5-конечная звезда 37"/>
          <p:cNvSpPr/>
          <p:nvPr/>
        </p:nvSpPr>
        <p:spPr>
          <a:xfrm>
            <a:off x="1787135" y="1327272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39" name="5-конечная звезда 38"/>
          <p:cNvSpPr/>
          <p:nvPr/>
        </p:nvSpPr>
        <p:spPr>
          <a:xfrm>
            <a:off x="4644635" y="1970209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40" name="5-конечная звезда 39"/>
          <p:cNvSpPr/>
          <p:nvPr/>
        </p:nvSpPr>
        <p:spPr>
          <a:xfrm>
            <a:off x="4716073" y="3041772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41" name="5-конечная звезда 40"/>
          <p:cNvSpPr/>
          <p:nvPr/>
        </p:nvSpPr>
        <p:spPr>
          <a:xfrm>
            <a:off x="2501510" y="3541834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42" name="5-конечная звезда 41"/>
          <p:cNvSpPr/>
          <p:nvPr/>
        </p:nvSpPr>
        <p:spPr>
          <a:xfrm>
            <a:off x="3447527" y="4291928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  <p:sp>
        <p:nvSpPr>
          <p:cNvPr id="43" name="TextBox 49"/>
          <p:cNvSpPr txBox="1">
            <a:spLocks noChangeArrowheads="1"/>
          </p:cNvSpPr>
          <p:nvPr/>
        </p:nvSpPr>
        <p:spPr bwMode="auto">
          <a:xfrm>
            <a:off x="357188" y="5753894"/>
            <a:ext cx="84296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eaLnBrk="1" hangingPunct="1"/>
            <a:r>
              <a:rPr lang="ru-RU" sz="2400" b="1" dirty="0">
                <a:latin typeface="Calibri" pitchFamily="34" charset="0"/>
              </a:rPr>
              <a:t>6. Точка, в которую устанавливают иголку циркуля для построения окружности.</a:t>
            </a:r>
            <a:endParaRPr lang="ru-RU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32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33262" y="1071562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8762" y="1071562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90262" y="1071562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61762" y="1071562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8762" y="1571624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04262" y="157162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75762" y="157162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47262" y="157162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18762" y="571499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1" name="Прямоугольник 10"/>
          <p:cNvSpPr/>
          <p:nvPr/>
        </p:nvSpPr>
        <p:spPr>
          <a:xfrm>
            <a:off x="6118762" y="2071687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89762" y="157162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61262" y="157162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32762" y="157162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61762" y="207168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690262" y="207168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47262" y="207168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18762" y="3071812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19" name="Прямоугольник 18"/>
          <p:cNvSpPr/>
          <p:nvPr/>
        </p:nvSpPr>
        <p:spPr>
          <a:xfrm>
            <a:off x="6118762" y="2571749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20" name="Прямоугольник 19"/>
          <p:cNvSpPr/>
          <p:nvPr/>
        </p:nvSpPr>
        <p:spPr>
          <a:xfrm>
            <a:off x="7833262" y="357187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261762" y="357187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690262" y="357187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547262" y="3571874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х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118762" y="3571874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18762" y="4571999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61262" y="407193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32762" y="407193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404262" y="407193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975762" y="407193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547262" y="4071937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118762" y="4071937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118762" y="5072062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/>
          </a:p>
        </p:txBody>
      </p:sp>
      <p:sp>
        <p:nvSpPr>
          <p:cNvPr id="33" name="Прямоугольник 32"/>
          <p:cNvSpPr/>
          <p:nvPr/>
        </p:nvSpPr>
        <p:spPr>
          <a:xfrm>
            <a:off x="4404262" y="4571999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ц</a:t>
            </a:r>
            <a:endParaRPr lang="ru-RU" sz="24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975762" y="4571999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690262" y="4571999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547262" y="4571999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н</a:t>
            </a:r>
            <a:endParaRPr lang="ru-RU" sz="2400" b="1" dirty="0"/>
          </a:p>
        </p:txBody>
      </p:sp>
      <p:sp>
        <p:nvSpPr>
          <p:cNvPr id="37" name="5-конечная звезда 36"/>
          <p:cNvSpPr/>
          <p:nvPr/>
        </p:nvSpPr>
        <p:spPr>
          <a:xfrm rot="489259">
            <a:off x="5190074" y="714374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38" name="5-конечная звезда 37"/>
          <p:cNvSpPr/>
          <p:nvPr/>
        </p:nvSpPr>
        <p:spPr>
          <a:xfrm>
            <a:off x="1810336" y="1231489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39" name="5-конечная звезда 38"/>
          <p:cNvSpPr/>
          <p:nvPr/>
        </p:nvSpPr>
        <p:spPr>
          <a:xfrm>
            <a:off x="4618574" y="2000249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40" name="5-конечная звезда 39"/>
          <p:cNvSpPr/>
          <p:nvPr/>
        </p:nvSpPr>
        <p:spPr>
          <a:xfrm>
            <a:off x="4690012" y="3071812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41" name="5-конечная звезда 40"/>
          <p:cNvSpPr/>
          <p:nvPr/>
        </p:nvSpPr>
        <p:spPr>
          <a:xfrm>
            <a:off x="2475449" y="3571874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42" name="5-конечная звезда 41"/>
          <p:cNvSpPr/>
          <p:nvPr/>
        </p:nvSpPr>
        <p:spPr>
          <a:xfrm>
            <a:off x="3404137" y="4571999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6868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69188" y="103584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54688" y="1035844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26188" y="103584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297688" y="1035844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54688" y="1535906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40188" y="153590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11688" y="153590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583188" y="153590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54688" y="535781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154688" y="2035969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725688" y="153590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97188" y="153590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68688" y="153590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297688" y="203596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726188" y="203596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г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583188" y="203596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154688" y="3036094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н</a:t>
            </a:r>
            <a:endParaRPr lang="ru-RU" sz="2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154688" y="2536031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ж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869188" y="353615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297688" y="353615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726188" y="353615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583188" y="3536156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х</a:t>
            </a:r>
            <a:endParaRPr lang="ru-RU" sz="24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154688" y="3536156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154688" y="4536281"/>
            <a:ext cx="571500" cy="5000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297188" y="403621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68688" y="403621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440188" y="403621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д</a:t>
            </a:r>
            <a:endParaRPr lang="ru-RU" sz="24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011688" y="403621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583188" y="4036219"/>
            <a:ext cx="571500" cy="5000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у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6154688" y="4036219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154688" y="5036344"/>
            <a:ext cx="571500" cy="5000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ь</a:t>
            </a:r>
            <a:endParaRPr lang="ru-RU" sz="24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440188" y="453628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ц</a:t>
            </a:r>
            <a:endParaRPr lang="ru-RU" sz="2400" b="1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011688" y="453628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е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726188" y="453628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р</a:t>
            </a:r>
            <a:endParaRPr lang="ru-RU" sz="2400" b="1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583188" y="4536281"/>
            <a:ext cx="571500" cy="5000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/>
              <a:t>н</a:t>
            </a:r>
            <a:endParaRPr lang="ru-RU" sz="2400" b="1" dirty="0"/>
          </a:p>
        </p:txBody>
      </p:sp>
      <p:sp>
        <p:nvSpPr>
          <p:cNvPr id="37" name="5-конечная звезда 36"/>
          <p:cNvSpPr/>
          <p:nvPr/>
        </p:nvSpPr>
        <p:spPr>
          <a:xfrm rot="489259">
            <a:off x="5226000" y="678656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38" name="5-конечная звезда 37"/>
          <p:cNvSpPr/>
          <p:nvPr/>
        </p:nvSpPr>
        <p:spPr>
          <a:xfrm>
            <a:off x="1797000" y="1321594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39" name="5-конечная звезда 38"/>
          <p:cNvSpPr/>
          <p:nvPr/>
        </p:nvSpPr>
        <p:spPr>
          <a:xfrm>
            <a:off x="4654500" y="1964531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40" name="5-конечная звезда 39"/>
          <p:cNvSpPr/>
          <p:nvPr/>
        </p:nvSpPr>
        <p:spPr>
          <a:xfrm>
            <a:off x="4725938" y="3036094"/>
            <a:ext cx="1143000" cy="928687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41" name="5-конечная звезда 40"/>
          <p:cNvSpPr/>
          <p:nvPr/>
        </p:nvSpPr>
        <p:spPr>
          <a:xfrm>
            <a:off x="2511375" y="3536156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</a:t>
            </a:r>
          </a:p>
        </p:txBody>
      </p:sp>
      <p:sp>
        <p:nvSpPr>
          <p:cNvPr id="42" name="5-конечная звезда 41"/>
          <p:cNvSpPr/>
          <p:nvPr/>
        </p:nvSpPr>
        <p:spPr>
          <a:xfrm>
            <a:off x="3440063" y="4536281"/>
            <a:ext cx="1143000" cy="928688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6776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602</Words>
  <Application>Microsoft Office PowerPoint</Application>
  <PresentationFormat>Экран (4:3)</PresentationFormat>
  <Paragraphs>291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TIMON</cp:lastModifiedBy>
  <cp:revision>33</cp:revision>
  <dcterms:created xsi:type="dcterms:W3CDTF">2014-12-21T11:31:40Z</dcterms:created>
  <dcterms:modified xsi:type="dcterms:W3CDTF">2016-05-13T19:37:29Z</dcterms:modified>
</cp:coreProperties>
</file>