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sldIdLst>
    <p:sldId id="256" r:id="rId2"/>
    <p:sldId id="263" r:id="rId3"/>
    <p:sldId id="265" r:id="rId4"/>
    <p:sldId id="266" r:id="rId5"/>
    <p:sldId id="280" r:id="rId6"/>
    <p:sldId id="261" r:id="rId7"/>
    <p:sldId id="259" r:id="rId8"/>
    <p:sldId id="278" r:id="rId9"/>
    <p:sldId id="279" r:id="rId10"/>
    <p:sldId id="267" r:id="rId11"/>
    <p:sldId id="268" r:id="rId12"/>
    <p:sldId id="277" r:id="rId13"/>
    <p:sldId id="270" r:id="rId14"/>
    <p:sldId id="269" r:id="rId15"/>
    <p:sldId id="271" r:id="rId16"/>
    <p:sldId id="273" r:id="rId17"/>
    <p:sldId id="274" r:id="rId18"/>
    <p:sldId id="276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FFFF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2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458200" cy="5943600"/>
            <a:chOff x="0" y="0"/>
            <a:chExt cx="5328" cy="3744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>
                <a:gd name="T0" fmla="*/ 5154 w 5155"/>
                <a:gd name="T1" fmla="*/ 1769 h 2304"/>
                <a:gd name="T2" fmla="*/ 0 w 5155"/>
                <a:gd name="T3" fmla="*/ 2304 h 2304"/>
                <a:gd name="T4" fmla="*/ 0 w 5155"/>
                <a:gd name="T5" fmla="*/ 1252 h 2304"/>
                <a:gd name="T6" fmla="*/ 5155 w 5155"/>
                <a:gd name="T7" fmla="*/ 0 h 2304"/>
                <a:gd name="T8" fmla="*/ 5155 w 5155"/>
                <a:gd name="T9" fmla="*/ 1416 h 2304"/>
                <a:gd name="T10" fmla="*/ 5154 w 5155"/>
                <a:gd name="T11" fmla="*/ 1769 h 2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>
                <a:gd name="T0" fmla="*/ 5311 w 5328"/>
                <a:gd name="T1" fmla="*/ 3209 h 3689"/>
                <a:gd name="T2" fmla="*/ 0 w 5328"/>
                <a:gd name="T3" fmla="*/ 3689 h 3689"/>
                <a:gd name="T4" fmla="*/ 0 w 5328"/>
                <a:gd name="T5" fmla="*/ 9 h 3689"/>
                <a:gd name="T6" fmla="*/ 5328 w 5328"/>
                <a:gd name="T7" fmla="*/ 0 h 3689"/>
                <a:gd name="T8" fmla="*/ 5311 w 5328"/>
                <a:gd name="T9" fmla="*/ 3209 h 36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221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9225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2F61E20-FB8D-4E96-8841-F85A2599B5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023841"/>
      </p:ext>
    </p:extLst>
  </p:cSld>
  <p:clrMapOvr>
    <a:masterClrMapping/>
  </p:clrMapOvr>
  <p:transition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1D42A5-F9F1-4ACC-BC57-0849423092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719348"/>
      </p:ext>
    </p:extLst>
  </p:cSld>
  <p:clrMapOvr>
    <a:masterClrMapping/>
  </p:clrMapOvr>
  <p:transition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E4450-BD4D-4ABE-96A5-D87E251D11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315131"/>
      </p:ext>
    </p:extLst>
  </p:cSld>
  <p:clrMapOvr>
    <a:masterClrMapping/>
  </p:clrMapOvr>
  <p:transition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3A324-3FF8-4340-B5CE-32E77A67F5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01235"/>
      </p:ext>
    </p:extLst>
  </p:cSld>
  <p:clrMapOvr>
    <a:masterClrMapping/>
  </p:clrMapOvr>
  <p:transition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30DA8-68C4-4669-8D0C-E6AC1864C1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263203"/>
      </p:ext>
    </p:extLst>
  </p:cSld>
  <p:clrMapOvr>
    <a:masterClrMapping/>
  </p:clrMapOvr>
  <p:transition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B42ABD-B99C-4433-971D-C03363C2C9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8874753"/>
      </p:ext>
    </p:extLst>
  </p:cSld>
  <p:clrMapOvr>
    <a:masterClrMapping/>
  </p:clrMapOvr>
  <p:transition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B6B424-05D8-42DE-810A-C002E989E7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74909"/>
      </p:ext>
    </p:extLst>
  </p:cSld>
  <p:clrMapOvr>
    <a:masterClrMapping/>
  </p:clrMapOvr>
  <p:transition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412BFC-BB02-4125-8BFD-BDD77BFEB8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280022"/>
      </p:ext>
    </p:extLst>
  </p:cSld>
  <p:clrMapOvr>
    <a:masterClrMapping/>
  </p:clrMapOvr>
  <p:transition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D7D2E8-47A9-471D-8C14-EA656BB63D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7885502"/>
      </p:ext>
    </p:extLst>
  </p:cSld>
  <p:clrMapOvr>
    <a:masterClrMapping/>
  </p:clrMapOvr>
  <p:transition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B7A72-1EB8-48E2-A15F-D662102147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136853"/>
      </p:ext>
    </p:extLst>
  </p:cSld>
  <p:clrMapOvr>
    <a:masterClrMapping/>
  </p:clrMapOvr>
  <p:transition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34CD84-C0AF-45D1-B1D9-30A3989C70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533170"/>
      </p:ext>
    </p:extLst>
  </p:cSld>
  <p:clrMapOvr>
    <a:masterClrMapping/>
  </p:clrMapOvr>
  <p:transition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7242175" cy="1981200"/>
            <a:chOff x="0" y="0"/>
            <a:chExt cx="4562" cy="1248"/>
          </a:xfrm>
        </p:grpSpPr>
        <p:sp>
          <p:nvSpPr>
            <p:cNvPr id="8195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>
                <a:gd name="T0" fmla="*/ 4800 w 4806"/>
                <a:gd name="T1" fmla="*/ 299 h 665"/>
                <a:gd name="T2" fmla="*/ 0 w 4806"/>
                <a:gd name="T3" fmla="*/ 665 h 665"/>
                <a:gd name="T4" fmla="*/ 0 w 4806"/>
                <a:gd name="T5" fmla="*/ 0 h 665"/>
                <a:gd name="T6" fmla="*/ 4806 w 4806"/>
                <a:gd name="T7" fmla="*/ 1 h 665"/>
                <a:gd name="T8" fmla="*/ 4800 w 4806"/>
                <a:gd name="T9" fmla="*/ 153 h 665"/>
                <a:gd name="T10" fmla="*/ 4800 w 4806"/>
                <a:gd name="T11" fmla="*/ 299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3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>
                <a:gd name="T0" fmla="*/ 4560 w 4562"/>
                <a:gd name="T1" fmla="*/ 932 h 1199"/>
                <a:gd name="T2" fmla="*/ 0 w 4562"/>
                <a:gd name="T3" fmla="*/ 1199 h 1199"/>
                <a:gd name="T4" fmla="*/ 0 w 4562"/>
                <a:gd name="T5" fmla="*/ 0 h 1199"/>
                <a:gd name="T6" fmla="*/ 4562 w 4562"/>
                <a:gd name="T7" fmla="*/ 0 h 1199"/>
                <a:gd name="T8" fmla="*/ 4560 w 4562"/>
                <a:gd name="T9" fmla="*/ 932 h 1199"/>
                <a:gd name="T10" fmla="*/ 4560 w 4562"/>
                <a:gd name="T11" fmla="*/ 932 h 11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19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20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20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BB04809E-6EDD-491A-B26E-72D1501209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6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ransition>
    <p:strips dir="rd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2--TANYA-TANYA-TANYA\&#1059;&#1088;&#1086;&#1082;&#1080;\7-12\&#1086;&#1076;&#1085;&#1086;&#1076;&#1086;&#1083;&#1100;&#1085;&#1099;&#1077;\ris.avi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908050"/>
            <a:ext cx="7772400" cy="1736725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Класс Однодольные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Автор: Ковтун Т.П.,</a:t>
            </a:r>
          </a:p>
          <a:p>
            <a:pPr eaLnBrk="1" hangingPunct="1">
              <a:defRPr/>
            </a:pPr>
            <a:r>
              <a:rPr lang="ru-RU" smtClean="0"/>
              <a:t>учитель биологии ОУВК № 84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ris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934" fill="hold"/>
                                        <p:tgtEl>
                                          <p:spTgt spid="2970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970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97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970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00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Группа 4. Анатомы: Лилейные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974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mtClean="0"/>
              <a:t>Многолетние травы с корневищами, луковицами или клубнелуковицами.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mtClean="0"/>
              <a:t>Листья сидячие или черешковые, простые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mtClean="0"/>
              <a:t>Цветки с простым околоцветником из 6 лепестков, 6 тычинками и 1 пестиком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mtClean="0"/>
              <a:t>Цветки одиночные (тюльпан) или соцветие кисть (ландыш)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mtClean="0"/>
              <a:t>Плод – коробочка или ягода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mtClean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ChangeArrowheads="1"/>
          </p:cNvSpPr>
          <p:nvPr/>
        </p:nvSpPr>
        <p:spPr bwMode="auto">
          <a:xfrm>
            <a:off x="5003800" y="1557338"/>
            <a:ext cx="3313113" cy="345598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400">
            <a:solidFill>
              <a:srgbClr val="3399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Строение цветка</a:t>
            </a:r>
            <a:br>
              <a:rPr lang="ru-RU" sz="4000" smtClean="0"/>
            </a:br>
            <a:r>
              <a:rPr lang="ru-RU" sz="4000" smtClean="0"/>
              <a:t> </a:t>
            </a:r>
            <a:r>
              <a:rPr lang="ru-RU" sz="4000" smtClean="0">
                <a:solidFill>
                  <a:schemeClr val="tx1"/>
                </a:solidFill>
              </a:rPr>
              <a:t>Лилейных.</a:t>
            </a:r>
            <a:endParaRPr lang="ru-RU" sz="4000" smtClean="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468313" y="3860800"/>
            <a:ext cx="45370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FF0000"/>
                </a:solidFill>
              </a:rPr>
              <a:t>Околоцветник</a:t>
            </a:r>
          </a:p>
          <a:p>
            <a:pPr>
              <a:defRPr/>
            </a:pPr>
            <a:r>
              <a:rPr lang="ru-RU" sz="2400" dirty="0"/>
              <a:t>6 лепестков (2 круга)</a:t>
            </a:r>
          </a:p>
          <a:p>
            <a:pPr>
              <a:defRPr/>
            </a:pPr>
            <a:r>
              <a:rPr lang="ru-RU" sz="2400" b="1" dirty="0">
                <a:solidFill>
                  <a:srgbClr val="FFFF00"/>
                </a:solidFill>
              </a:rPr>
              <a:t>Тычинки</a:t>
            </a:r>
          </a:p>
          <a:p>
            <a:pPr>
              <a:defRPr/>
            </a:pPr>
            <a:r>
              <a:rPr lang="ru-RU" sz="2400" dirty="0"/>
              <a:t>6 (2 круга);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Пестик</a:t>
            </a:r>
          </a:p>
          <a:p>
            <a:pPr>
              <a:defRPr/>
            </a:pPr>
            <a:r>
              <a:rPr lang="ru-RU" sz="2400" dirty="0"/>
              <a:t>1.</a:t>
            </a:r>
          </a:p>
        </p:txBody>
      </p:sp>
      <p:sp>
        <p:nvSpPr>
          <p:cNvPr id="14341" name="AutoShape 5"/>
          <p:cNvSpPr>
            <a:spLocks noChangeAspect="1" noChangeArrowheads="1" noTextEdit="1"/>
          </p:cNvSpPr>
          <p:nvPr/>
        </p:nvSpPr>
        <p:spPr bwMode="auto">
          <a:xfrm>
            <a:off x="5219700" y="5292725"/>
            <a:ext cx="291465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7715250" y="5429250"/>
            <a:ext cx="560388" cy="746125"/>
            <a:chOff x="4714" y="3373"/>
            <a:chExt cx="353" cy="470"/>
          </a:xfrm>
        </p:grpSpPr>
        <p:sp>
          <p:nvSpPr>
            <p:cNvPr id="14353" name="Rectangle 7"/>
            <p:cNvSpPr>
              <a:spLocks noChangeArrowheads="1"/>
            </p:cNvSpPr>
            <p:nvPr/>
          </p:nvSpPr>
          <p:spPr bwMode="auto">
            <a:xfrm>
              <a:off x="4963" y="3593"/>
              <a:ext cx="10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ru-RU" sz="2600">
                  <a:latin typeface="Times New Roman" pitchFamily="18" charset="0"/>
                </a:rPr>
                <a:t>1</a:t>
              </a:r>
              <a:endParaRPr lang="ru-RU"/>
            </a:p>
          </p:txBody>
        </p:sp>
        <p:sp>
          <p:nvSpPr>
            <p:cNvPr id="14354" name="Rectangle 8"/>
            <p:cNvSpPr>
              <a:spLocks noChangeArrowheads="1"/>
            </p:cNvSpPr>
            <p:nvPr/>
          </p:nvSpPr>
          <p:spPr bwMode="auto">
            <a:xfrm>
              <a:off x="4714" y="3373"/>
              <a:ext cx="260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ru-RU" sz="4500" i="1">
                  <a:latin typeface="Times New Roman" pitchFamily="18" charset="0"/>
                </a:rPr>
                <a:t>П</a:t>
              </a:r>
              <a:endParaRPr lang="ru-RU"/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6518275" y="5354638"/>
            <a:ext cx="1014413" cy="779462"/>
            <a:chOff x="4106" y="3373"/>
            <a:chExt cx="639" cy="491"/>
          </a:xfrm>
        </p:grpSpPr>
        <p:sp>
          <p:nvSpPr>
            <p:cNvPr id="14351" name="Rectangle 10"/>
            <p:cNvSpPr>
              <a:spLocks noChangeArrowheads="1"/>
            </p:cNvSpPr>
            <p:nvPr/>
          </p:nvSpPr>
          <p:spPr bwMode="auto">
            <a:xfrm>
              <a:off x="4334" y="3593"/>
              <a:ext cx="411" cy="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ru-RU" sz="2800"/>
                <a:t>3+3</a:t>
              </a:r>
            </a:p>
          </p:txBody>
        </p:sp>
        <p:sp>
          <p:nvSpPr>
            <p:cNvPr id="14352" name="Rectangle 11"/>
            <p:cNvSpPr>
              <a:spLocks noChangeArrowheads="1"/>
            </p:cNvSpPr>
            <p:nvPr/>
          </p:nvSpPr>
          <p:spPr bwMode="auto">
            <a:xfrm>
              <a:off x="4106" y="3373"/>
              <a:ext cx="200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ru-RU" sz="4500" i="1">
                  <a:latin typeface="Times New Roman" pitchFamily="18" charset="0"/>
                </a:rPr>
                <a:t>Т</a:t>
              </a:r>
              <a:endParaRPr lang="ru-RU"/>
            </a:p>
          </p:txBody>
        </p:sp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5357813" y="5357813"/>
            <a:ext cx="1039812" cy="749300"/>
            <a:chOff x="3735" y="3373"/>
            <a:chExt cx="655" cy="472"/>
          </a:xfrm>
        </p:grpSpPr>
        <p:sp>
          <p:nvSpPr>
            <p:cNvPr id="14349" name="Rectangle 13"/>
            <p:cNvSpPr>
              <a:spLocks noChangeArrowheads="1"/>
            </p:cNvSpPr>
            <p:nvPr/>
          </p:nvSpPr>
          <p:spPr bwMode="auto">
            <a:xfrm>
              <a:off x="4007" y="3593"/>
              <a:ext cx="383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ru-RU" sz="2600"/>
                <a:t>3+3</a:t>
              </a:r>
              <a:endParaRPr lang="ru-RU"/>
            </a:p>
          </p:txBody>
        </p:sp>
        <p:sp>
          <p:nvSpPr>
            <p:cNvPr id="14350" name="Rectangle 14"/>
            <p:cNvSpPr>
              <a:spLocks noChangeArrowheads="1"/>
            </p:cNvSpPr>
            <p:nvPr/>
          </p:nvSpPr>
          <p:spPr bwMode="auto">
            <a:xfrm>
              <a:off x="3735" y="3373"/>
              <a:ext cx="280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ru-RU" sz="4500" i="1"/>
                <a:t>О</a:t>
              </a:r>
              <a:endParaRPr lang="ru-RU"/>
            </a:p>
          </p:txBody>
        </p:sp>
      </p:grpSp>
      <p:pic>
        <p:nvPicPr>
          <p:cNvPr id="11279" name="Picture 15" descr="Цветок Лилкейных(тюльпан)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1500" y="571500"/>
            <a:ext cx="2728913" cy="2857500"/>
          </a:xfrm>
          <a:noFill/>
        </p:spPr>
      </p:pic>
      <p:pic>
        <p:nvPicPr>
          <p:cNvPr id="11280" name="Picture 16" descr="Околоцветник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7950" y="1736725"/>
            <a:ext cx="2944813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1" name="Picture 17" descr="Тычинки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136945">
            <a:off x="5795963" y="2338388"/>
            <a:ext cx="1965325" cy="202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2" name="Picture 18" descr="Пестик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913" y="2949575"/>
            <a:ext cx="752475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3" dur="20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12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1" dur="20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nimBg="1"/>
      <p:bldP spid="1126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563938" y="274638"/>
            <a:ext cx="5122862" cy="490537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Группа 5. Медики</a:t>
            </a:r>
          </a:p>
        </p:txBody>
      </p:sp>
      <p:pic>
        <p:nvPicPr>
          <p:cNvPr id="32772" name="Picture 4" descr="вороний галз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908050"/>
            <a:ext cx="4872038" cy="3086100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3" name="Picture 5" descr="convallari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88913"/>
            <a:ext cx="3067050" cy="4076700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4" name="Picture 6" descr="Colchicum_automnal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3833813"/>
            <a:ext cx="4032250" cy="3024187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9" name="Picture 5" descr="фрез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034"/>
          <a:stretch>
            <a:fillRect/>
          </a:stretch>
        </p:blipFill>
        <p:spPr bwMode="auto">
          <a:xfrm>
            <a:off x="2700338" y="765175"/>
            <a:ext cx="3600450" cy="2928938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563938" y="0"/>
            <a:ext cx="5194300" cy="633413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Группа 6. Цветоводы</a:t>
            </a:r>
          </a:p>
        </p:txBody>
      </p:sp>
      <p:pic>
        <p:nvPicPr>
          <p:cNvPr id="31748" name="Picture 4" descr="t6024"/>
          <p:cNvPicPr>
            <a:picLocks noChangeAspect="1" noChangeArrowheads="1"/>
          </p:cNvPicPr>
          <p:nvPr>
            <p:ph type="body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2771775" cy="3810000"/>
          </a:xfr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1751" name="Picture 7" descr="лилия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725" y="1916113"/>
            <a:ext cx="2962275" cy="4000500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53" name="Picture 9" descr="тюльпан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9000"/>
            <a:ext cx="3017838" cy="3429000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54" name="Picture 10" descr="лилия"/>
          <p:cNvPicPr>
            <a:picLocks noChangeAspect="1" noChangeArrowheads="1"/>
          </p:cNvPicPr>
          <p:nvPr/>
        </p:nvPicPr>
        <p:blipFill>
          <a:blip r:embed="rId6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3692525"/>
            <a:ext cx="3049588" cy="3049588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092575" y="0"/>
            <a:ext cx="5051425" cy="56197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Группа 7. Экологи</a:t>
            </a:r>
          </a:p>
        </p:txBody>
      </p:sp>
      <p:pic>
        <p:nvPicPr>
          <p:cNvPr id="33796" name="Picture 4" descr="t_5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414588" cy="3595688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7" name="Picture 5" descr="ковыль волосовид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620713"/>
            <a:ext cx="2714625" cy="4000500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800" name="Picture 8" descr="безвременник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692150"/>
            <a:ext cx="3384550" cy="2538413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802" name="Picture 10" descr="тюльпан"/>
          <p:cNvPicPr>
            <a:picLocks noChangeAspect="1" noChangeArrowheads="1"/>
          </p:cNvPicPr>
          <p:nvPr/>
        </p:nvPicPr>
        <p:blipFill>
          <a:blip r:embed="rId5" cstate="print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3330575"/>
            <a:ext cx="2511425" cy="3527425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803" name="Picture 11" descr="шафран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375" y="4654550"/>
            <a:ext cx="3095625" cy="2203450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804" name="Picture 12" descr="прицемлеч"/>
          <p:cNvPicPr>
            <a:picLocks noChangeAspect="1" noChangeArrowheads="1"/>
          </p:cNvPicPr>
          <p:nvPr/>
        </p:nvPicPr>
        <p:blipFill>
          <a:blip r:embed="rId7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57563"/>
            <a:ext cx="2644775" cy="3500437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4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5508625" y="260350"/>
            <a:ext cx="3394075" cy="490538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Литераторы</a:t>
            </a:r>
          </a:p>
        </p:txBody>
      </p:sp>
      <p:pic>
        <p:nvPicPr>
          <p:cNvPr id="37893" name="Picture 5" descr="Hyacinth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196975"/>
            <a:ext cx="3600450" cy="2749550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6" name="Rectangle 6"/>
          <p:cNvSpPr>
            <a:spLocks noChangeArrowheads="1"/>
          </p:cNvSpPr>
          <p:nvPr/>
        </p:nvSpPr>
        <p:spPr bwMode="auto">
          <a:xfrm>
            <a:off x="107950" y="3141663"/>
            <a:ext cx="4954588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</a:pPr>
            <a:r>
              <a:rPr lang="ru-RU"/>
              <a:t>А. А. Иванов. «Аполлон, Гиацинт и Кипарис»</a:t>
            </a:r>
          </a:p>
        </p:txBody>
      </p:sp>
      <p:pic>
        <p:nvPicPr>
          <p:cNvPr id="37895" name="Picture 7" descr="n_5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4076700"/>
            <a:ext cx="1860550" cy="2781300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7" name="Picture 9" descr="n_5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4225925"/>
            <a:ext cx="1766888" cy="2632075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7899" name="Group 11"/>
          <p:cNvGrpSpPr>
            <a:grpSpLocks/>
          </p:cNvGrpSpPr>
          <p:nvPr/>
        </p:nvGrpSpPr>
        <p:grpSpPr bwMode="auto">
          <a:xfrm>
            <a:off x="1116013" y="3644900"/>
            <a:ext cx="2887662" cy="3213100"/>
            <a:chOff x="703" y="2296"/>
            <a:chExt cx="1819" cy="2024"/>
          </a:xfrm>
        </p:grpSpPr>
        <p:pic>
          <p:nvPicPr>
            <p:cNvPr id="18443" name="Picture 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3" y="2296"/>
              <a:ext cx="1819" cy="2024"/>
            </a:xfrm>
            <a:prstGeom prst="rect">
              <a:avLst/>
            </a:prstGeom>
            <a:noFill/>
            <a:ln w="28575">
              <a:solidFill>
                <a:srgbClr val="FFFF99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444" name="Rectangle 10"/>
            <p:cNvSpPr>
              <a:spLocks noChangeArrowheads="1"/>
            </p:cNvSpPr>
            <p:nvPr/>
          </p:nvSpPr>
          <p:spPr bwMode="auto">
            <a:xfrm>
              <a:off x="703" y="4089"/>
              <a:ext cx="1653" cy="2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ru-RU"/>
                <a:t>Караваджо. «Нарцисс»</a:t>
              </a:r>
            </a:p>
          </p:txBody>
        </p:sp>
      </p:grpSp>
      <p:grpSp>
        <p:nvGrpSpPr>
          <p:cNvPr id="37902" name="Group 14"/>
          <p:cNvGrpSpPr>
            <a:grpSpLocks/>
          </p:cNvGrpSpPr>
          <p:nvPr/>
        </p:nvGrpSpPr>
        <p:grpSpPr bwMode="auto">
          <a:xfrm>
            <a:off x="0" y="188913"/>
            <a:ext cx="4954588" cy="3319462"/>
            <a:chOff x="0" y="119"/>
            <a:chExt cx="3121" cy="2091"/>
          </a:xfrm>
        </p:grpSpPr>
        <p:pic>
          <p:nvPicPr>
            <p:cNvPr id="18441" name="Picture 12" descr="g_029i"/>
            <p:cNvPicPr>
              <a:picLocks noChangeAspect="1" noChangeArrowheads="1"/>
            </p:cNvPicPr>
            <p:nvPr/>
          </p:nvPicPr>
          <p:blipFill>
            <a:blip r:embed="rId6">
              <a:lum contras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717" b="18552"/>
            <a:stretch>
              <a:fillRect/>
            </a:stretch>
          </p:blipFill>
          <p:spPr bwMode="auto">
            <a:xfrm>
              <a:off x="45" y="119"/>
              <a:ext cx="2853" cy="2087"/>
            </a:xfrm>
            <a:prstGeom prst="rect">
              <a:avLst/>
            </a:prstGeom>
            <a:noFill/>
            <a:ln w="28575">
              <a:solidFill>
                <a:srgbClr val="FFFF99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442" name="Rectangle 13"/>
            <p:cNvSpPr>
              <a:spLocks noChangeArrowheads="1"/>
            </p:cNvSpPr>
            <p:nvPr/>
          </p:nvSpPr>
          <p:spPr bwMode="auto">
            <a:xfrm>
              <a:off x="0" y="1979"/>
              <a:ext cx="3121" cy="2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ru-RU"/>
                <a:t>А. А. Иванов. «Аполлон, Гиацинт и Кипарис»</a:t>
              </a:r>
            </a:p>
          </p:txBody>
        </p:sp>
      </p:grp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9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9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7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8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8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7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2627313" y="1412875"/>
            <a:ext cx="6124575" cy="301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sz="2400" b="1"/>
              <a:t>7. а) декоративные	ландыш</a:t>
            </a:r>
          </a:p>
          <a:p>
            <a:r>
              <a:rPr lang="ru-RU" sz="2400" b="1"/>
              <a:t>				лилия</a:t>
            </a:r>
          </a:p>
          <a:p>
            <a:r>
              <a:rPr lang="ru-RU" sz="2400" b="1"/>
              <a:t>б) пищевые		безвременник</a:t>
            </a:r>
          </a:p>
          <a:p>
            <a:r>
              <a:rPr lang="ru-RU" sz="2400" b="1"/>
              <a:t>				пшеница</a:t>
            </a:r>
          </a:p>
          <a:p>
            <a:r>
              <a:rPr lang="ru-RU" sz="2400" b="1"/>
              <a:t>в) лекарственные	тюльпан</a:t>
            </a:r>
          </a:p>
          <a:p>
            <a:r>
              <a:rPr lang="ru-RU" sz="2400" b="1"/>
              <a:t>				рис</a:t>
            </a:r>
          </a:p>
          <a:p>
            <a:r>
              <a:rPr lang="ru-RU" sz="2400" b="1"/>
              <a:t>г) редкие			шафран</a:t>
            </a:r>
          </a:p>
          <a:p>
            <a:r>
              <a:rPr lang="ru-RU" sz="2400" b="1"/>
              <a:t>				лук</a:t>
            </a:r>
          </a:p>
        </p:txBody>
      </p:sp>
      <p:grpSp>
        <p:nvGrpSpPr>
          <p:cNvPr id="38928" name="Group 16"/>
          <p:cNvGrpSpPr>
            <a:grpSpLocks/>
          </p:cNvGrpSpPr>
          <p:nvPr/>
        </p:nvGrpSpPr>
        <p:grpSpPr bwMode="auto">
          <a:xfrm>
            <a:off x="4356100" y="1773238"/>
            <a:ext cx="2016125" cy="2519362"/>
            <a:chOff x="1565" y="2387"/>
            <a:chExt cx="1270" cy="1587"/>
          </a:xfrm>
        </p:grpSpPr>
        <p:sp>
          <p:nvSpPr>
            <p:cNvPr id="19465" name="Line 5"/>
            <p:cNvSpPr>
              <a:spLocks noChangeShapeType="1"/>
            </p:cNvSpPr>
            <p:nvPr/>
          </p:nvSpPr>
          <p:spPr bwMode="auto">
            <a:xfrm>
              <a:off x="2290" y="2387"/>
              <a:ext cx="544" cy="1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466" name="Line 6"/>
            <p:cNvSpPr>
              <a:spLocks noChangeShapeType="1"/>
            </p:cNvSpPr>
            <p:nvPr/>
          </p:nvSpPr>
          <p:spPr bwMode="auto">
            <a:xfrm>
              <a:off x="1791" y="2840"/>
              <a:ext cx="1044" cy="22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467" name="Line 7"/>
            <p:cNvSpPr>
              <a:spLocks noChangeShapeType="1"/>
            </p:cNvSpPr>
            <p:nvPr/>
          </p:nvSpPr>
          <p:spPr bwMode="auto">
            <a:xfrm>
              <a:off x="1927" y="2478"/>
              <a:ext cx="862" cy="77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468" name="Line 10"/>
            <p:cNvSpPr>
              <a:spLocks noChangeShapeType="1"/>
            </p:cNvSpPr>
            <p:nvPr/>
          </p:nvSpPr>
          <p:spPr bwMode="auto">
            <a:xfrm>
              <a:off x="1791" y="2931"/>
              <a:ext cx="1044" cy="59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469" name="Line 11"/>
            <p:cNvSpPr>
              <a:spLocks noChangeShapeType="1"/>
            </p:cNvSpPr>
            <p:nvPr/>
          </p:nvSpPr>
          <p:spPr bwMode="auto">
            <a:xfrm>
              <a:off x="1610" y="3748"/>
              <a:ext cx="122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470" name="Line 12"/>
            <p:cNvSpPr>
              <a:spLocks noChangeShapeType="1"/>
            </p:cNvSpPr>
            <p:nvPr/>
          </p:nvSpPr>
          <p:spPr bwMode="auto">
            <a:xfrm>
              <a:off x="2154" y="3385"/>
              <a:ext cx="681" cy="58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471" name="Line 13"/>
            <p:cNvSpPr>
              <a:spLocks noChangeShapeType="1"/>
            </p:cNvSpPr>
            <p:nvPr/>
          </p:nvSpPr>
          <p:spPr bwMode="auto">
            <a:xfrm flipV="1">
              <a:off x="2336" y="2387"/>
              <a:ext cx="454" cy="81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472" name="Line 14"/>
            <p:cNvSpPr>
              <a:spLocks noChangeShapeType="1"/>
            </p:cNvSpPr>
            <p:nvPr/>
          </p:nvSpPr>
          <p:spPr bwMode="auto">
            <a:xfrm flipV="1">
              <a:off x="1565" y="2840"/>
              <a:ext cx="1270" cy="8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8929" name="Rectangle 17"/>
          <p:cNvSpPr>
            <a:spLocks noChangeArrowheads="1"/>
          </p:cNvSpPr>
          <p:nvPr/>
        </p:nvSpPr>
        <p:spPr bwMode="auto">
          <a:xfrm>
            <a:off x="1258888" y="1916113"/>
            <a:ext cx="1223962" cy="24479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342900" indent="-342900">
              <a:buFontTx/>
              <a:buAutoNum type="arabicPeriod"/>
            </a:pPr>
            <a:r>
              <a:rPr lang="ru-RU" sz="2400" b="1">
                <a:solidFill>
                  <a:schemeClr val="bg2"/>
                </a:solidFill>
                <a:latin typeface="Franklin Gothic Heavy" pitchFamily="34" charset="0"/>
              </a:rPr>
              <a:t>Б</a:t>
            </a:r>
          </a:p>
          <a:p>
            <a:pPr marL="342900" indent="-342900">
              <a:buFontTx/>
              <a:buAutoNum type="arabicPeriod"/>
            </a:pPr>
            <a:r>
              <a:rPr lang="ru-RU" sz="2400" b="1">
                <a:solidFill>
                  <a:schemeClr val="bg2"/>
                </a:solidFill>
                <a:latin typeface="Franklin Gothic Heavy" pitchFamily="34" charset="0"/>
              </a:rPr>
              <a:t>А</a:t>
            </a:r>
          </a:p>
          <a:p>
            <a:pPr marL="342900" indent="-342900">
              <a:buFontTx/>
              <a:buAutoNum type="arabicPeriod"/>
            </a:pPr>
            <a:r>
              <a:rPr lang="ru-RU" sz="2400" b="1">
                <a:solidFill>
                  <a:schemeClr val="bg2"/>
                </a:solidFill>
                <a:latin typeface="Franklin Gothic Heavy" pitchFamily="34" charset="0"/>
              </a:rPr>
              <a:t>А</a:t>
            </a:r>
          </a:p>
          <a:p>
            <a:pPr marL="342900" indent="-342900">
              <a:buFontTx/>
              <a:buAutoNum type="arabicPeriod"/>
            </a:pPr>
            <a:r>
              <a:rPr lang="ru-RU" sz="2400" b="1">
                <a:solidFill>
                  <a:schemeClr val="bg2"/>
                </a:solidFill>
                <a:latin typeface="Franklin Gothic Heavy" pitchFamily="34" charset="0"/>
              </a:rPr>
              <a:t>Б</a:t>
            </a:r>
          </a:p>
          <a:p>
            <a:pPr marL="342900" indent="-342900">
              <a:buFontTx/>
              <a:buAutoNum type="arabicPeriod"/>
            </a:pPr>
            <a:r>
              <a:rPr lang="ru-RU" sz="2400" b="1">
                <a:solidFill>
                  <a:schemeClr val="bg2"/>
                </a:solidFill>
                <a:latin typeface="Franklin Gothic Heavy" pitchFamily="34" charset="0"/>
              </a:rPr>
              <a:t>А</a:t>
            </a:r>
          </a:p>
          <a:p>
            <a:pPr marL="342900" indent="-342900">
              <a:buFontTx/>
              <a:buAutoNum type="arabicPeriod"/>
            </a:pPr>
            <a:r>
              <a:rPr lang="ru-RU" sz="2400" b="1">
                <a:solidFill>
                  <a:schemeClr val="bg2"/>
                </a:solidFill>
                <a:latin typeface="Franklin Gothic Heavy" pitchFamily="34" charset="0"/>
              </a:rPr>
              <a:t>Б</a:t>
            </a:r>
            <a:r>
              <a:rPr lang="ru-RU" sz="2400" b="1">
                <a:solidFill>
                  <a:schemeClr val="bg2"/>
                </a:solidFill>
                <a:latin typeface="Rockwell Extra Bold" pitchFamily="18" charset="0"/>
              </a:rPr>
              <a:t> </a:t>
            </a:r>
          </a:p>
          <a:p>
            <a:pPr marL="342900" indent="-342900">
              <a:buFontTx/>
              <a:buAutoNum type="arabicPeriod"/>
            </a:pPr>
            <a:endParaRPr lang="ru-RU" sz="2400" b="1">
              <a:solidFill>
                <a:schemeClr val="bg2"/>
              </a:solidFill>
              <a:latin typeface="Rockwell Extra Bold" pitchFamily="18" charset="0"/>
            </a:endParaRPr>
          </a:p>
        </p:txBody>
      </p:sp>
      <p:sp>
        <p:nvSpPr>
          <p:cNvPr id="38930" name="Rectangle 18"/>
          <p:cNvSpPr>
            <a:spLocks noChangeArrowheads="1"/>
          </p:cNvSpPr>
          <p:nvPr/>
        </p:nvSpPr>
        <p:spPr bwMode="auto">
          <a:xfrm>
            <a:off x="684213" y="4652963"/>
            <a:ext cx="7200900" cy="11525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 b="1">
                <a:solidFill>
                  <a:schemeClr val="bg2"/>
                </a:solidFill>
              </a:rPr>
              <a:t>8. Ошибки:</a:t>
            </a:r>
          </a:p>
          <a:p>
            <a:pPr algn="ctr"/>
            <a:r>
              <a:rPr lang="ru-RU" sz="2400" b="1">
                <a:solidFill>
                  <a:schemeClr val="bg2"/>
                </a:solidFill>
              </a:rPr>
              <a:t>1. У лилий и тюльпанов по 6 лепестков.</a:t>
            </a:r>
          </a:p>
          <a:p>
            <a:pPr algn="ctr"/>
            <a:r>
              <a:rPr lang="ru-RU" sz="2400" b="1">
                <a:solidFill>
                  <a:schemeClr val="bg2"/>
                </a:solidFill>
              </a:rPr>
              <a:t>2. Нарциссы не относятся к Лилейным.</a:t>
            </a:r>
          </a:p>
        </p:txBody>
      </p:sp>
      <p:sp>
        <p:nvSpPr>
          <p:cNvPr id="38931" name="Rectangle 19"/>
          <p:cNvSpPr>
            <a:spLocks noChangeArrowheads="1"/>
          </p:cNvSpPr>
          <p:nvPr/>
        </p:nvSpPr>
        <p:spPr bwMode="auto">
          <a:xfrm>
            <a:off x="827088" y="6092825"/>
            <a:ext cx="2592387" cy="5762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 b="1">
                <a:solidFill>
                  <a:schemeClr val="bg2"/>
                </a:solidFill>
              </a:rPr>
              <a:t>9. Пшеница</a:t>
            </a:r>
          </a:p>
        </p:txBody>
      </p:sp>
      <p:sp>
        <p:nvSpPr>
          <p:cNvPr id="38932" name="Rectangle 20"/>
          <p:cNvSpPr>
            <a:spLocks noChangeArrowheads="1"/>
          </p:cNvSpPr>
          <p:nvPr/>
        </p:nvSpPr>
        <p:spPr bwMode="auto">
          <a:xfrm>
            <a:off x="4787900" y="6021388"/>
            <a:ext cx="3095625" cy="6492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 b="1">
                <a:solidFill>
                  <a:schemeClr val="bg2"/>
                </a:solidFill>
              </a:rPr>
              <a:t>10. Подсолнечник</a:t>
            </a:r>
          </a:p>
        </p:txBody>
      </p:sp>
      <p:sp>
        <p:nvSpPr>
          <p:cNvPr id="36866" name="WordArt 2"/>
          <p:cNvSpPr>
            <a:spLocks noChangeArrowheads="1" noChangeShapeType="1" noTextEdit="1"/>
          </p:cNvSpPr>
          <p:nvPr/>
        </p:nvSpPr>
        <p:spPr bwMode="auto">
          <a:xfrm>
            <a:off x="1042988" y="333375"/>
            <a:ext cx="7200900" cy="2735263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598296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ОЦЕНИТЕ СВОЮ РАБОТУ: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9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9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9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9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89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89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9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89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89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89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1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89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89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89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2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89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89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89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/>
      <p:bldP spid="38929" grpId="0" animBg="1"/>
      <p:bldP spid="38930" grpId="0" animBg="1"/>
      <p:bldP spid="38931" grpId="0" animBg="1"/>
      <p:bldP spid="38932" grpId="0" animBg="1"/>
      <p:bldP spid="36866" grpId="0" animBg="1"/>
      <p:bldP spid="36866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WordArt 2"/>
          <p:cNvSpPr>
            <a:spLocks noChangeArrowheads="1" noChangeShapeType="1" noTextEdit="1"/>
          </p:cNvSpPr>
          <p:nvPr/>
        </p:nvSpPr>
        <p:spPr bwMode="auto">
          <a:xfrm>
            <a:off x="533400" y="304800"/>
            <a:ext cx="8153400" cy="12192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b="1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ДОМАШНЕЕ ЗАДАНИЕ:</a:t>
            </a:r>
          </a:p>
        </p:txBody>
      </p:sp>
      <p:sp>
        <p:nvSpPr>
          <p:cNvPr id="20483" name="Text Box 4"/>
          <p:cNvSpPr txBox="1">
            <a:spLocks noChangeArrowheads="1"/>
          </p:cNvSpPr>
          <p:nvPr/>
        </p:nvSpPr>
        <p:spPr bwMode="auto">
          <a:xfrm>
            <a:off x="457200" y="1676400"/>
            <a:ext cx="830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381000" y="1600200"/>
            <a:ext cx="8382000" cy="301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Если вы набрали 12 баллов -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 составьте благодарственное письмо любому злаку от имени человека.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Если набрали 8 баллов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 - придумайте рекламу любому злаку или лилейному.</a:t>
            </a:r>
          </a:p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Если набрали меньше баллов,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 то, к сожалению, вы плохо усвоили тему, поэтому повторите §41 и 43, ответьте на вопросы после §.</a:t>
            </a:r>
          </a:p>
        </p:txBody>
      </p:sp>
      <p:pic>
        <p:nvPicPr>
          <p:cNvPr id="37894" name="Picture 6" descr="C:\Documents and Settings\User\Мои документы\Мои рисунки\анимашки\анимационные картинки\Анимашки\010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0475" y="1524000"/>
            <a:ext cx="1533525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5" name="Picture 7" descr="C:\Documents and Settings\User\Мои документы\Мои рисунки\анимашки\анимационные картинки\Анимашки\1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953000"/>
            <a:ext cx="1981200" cy="171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6" name="Picture 8" descr="C:\Documents and Settings\User\Мои документы\Мои рисунки\анимашки\анимационные картинки\Анимашки\498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4572000"/>
            <a:ext cx="11557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 animBg="1"/>
      <p:bldP spid="37893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Укажи признаки Однодольных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08050"/>
            <a:ext cx="4038600" cy="56165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1. Число семядолей в зародыше семени: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    а) две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    б) одна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2. Корневая система: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    а) мочковатая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    б) стержневая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3. Жилкование листьев: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    а) сетчатое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    б) параллельное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    в)  дуговое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908050"/>
            <a:ext cx="4316413" cy="554513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4. Тип листьев: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     а) только простые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     б) простые и сложные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5. Камбий: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     а) есть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     б) нет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6. Цветок: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     а) 4-5-членный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     б) 3-членный.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7. Жизненная форма: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     а) только травы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     б) деревья, кусты, травы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578850" cy="490537"/>
          </a:xfrm>
          <a:solidFill>
            <a:srgbClr val="FFFF99"/>
          </a:solidFill>
        </p:spPr>
        <p:txBody>
          <a:bodyPr/>
          <a:lstStyle/>
          <a:p>
            <a:pPr eaLnBrk="1" hangingPunct="1">
              <a:defRPr/>
            </a:pPr>
            <a:r>
              <a:rPr lang="ru-RU" sz="4000" smtClean="0">
                <a:solidFill>
                  <a:srgbClr val="990000"/>
                </a:solidFill>
              </a:rPr>
              <a:t>Проверка: признаки Однодольных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08050"/>
            <a:ext cx="4038600" cy="56165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1. Число семядолей в зародыше семени: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    а) две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    </a:t>
            </a:r>
            <a:r>
              <a:rPr lang="ru-RU" sz="2400" smtClean="0">
                <a:solidFill>
                  <a:srgbClr val="FF0000"/>
                </a:solidFill>
              </a:rPr>
              <a:t>б) одна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2. Корневая система: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>
                <a:solidFill>
                  <a:srgbClr val="FF0000"/>
                </a:solidFill>
              </a:rPr>
              <a:t>    а) мочковатая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    б) стержневая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3. Жилкование листьев: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    а) сетчатое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    </a:t>
            </a:r>
            <a:r>
              <a:rPr lang="ru-RU" sz="2400" smtClean="0">
                <a:solidFill>
                  <a:srgbClr val="FF0000"/>
                </a:solidFill>
              </a:rPr>
              <a:t>б) параллельное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>
                <a:solidFill>
                  <a:srgbClr val="FF0000"/>
                </a:solidFill>
              </a:rPr>
              <a:t>    в)  дуговое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908050"/>
            <a:ext cx="4316413" cy="554513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4. Тип листьев: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     </a:t>
            </a:r>
            <a:r>
              <a:rPr lang="ru-RU" sz="2400" smtClean="0">
                <a:solidFill>
                  <a:srgbClr val="FF0000"/>
                </a:solidFill>
              </a:rPr>
              <a:t>а) только простые</a:t>
            </a:r>
            <a:r>
              <a:rPr lang="ru-RU" sz="2400" smtClean="0"/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     б) простые и сложные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5. Камбий: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     а) есть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     </a:t>
            </a:r>
            <a:r>
              <a:rPr lang="ru-RU" sz="2400" smtClean="0">
                <a:solidFill>
                  <a:srgbClr val="FF0000"/>
                </a:solidFill>
              </a:rPr>
              <a:t>б) нет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6. Цветок: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     а) 4-5-членный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     </a:t>
            </a:r>
            <a:r>
              <a:rPr lang="ru-RU" sz="2400" smtClean="0">
                <a:solidFill>
                  <a:srgbClr val="FF0000"/>
                </a:solidFill>
              </a:rPr>
              <a:t>б) 3-членный.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7. Жизненная форма: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     </a:t>
            </a:r>
            <a:r>
              <a:rPr lang="ru-RU" sz="2400" smtClean="0">
                <a:solidFill>
                  <a:srgbClr val="FF0000"/>
                </a:solidFill>
              </a:rPr>
              <a:t>а) только травы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     б) деревья, кусты, травы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Работа в группах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81075"/>
            <a:ext cx="8229600" cy="5616575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ru-RU" smtClean="0"/>
              <a:t>Анатомы: Злаковые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ru-RU" smtClean="0"/>
              <a:t>Дикорастущие злаковые. Значение злаковых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ru-RU" smtClean="0"/>
              <a:t>Селекционеры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ru-RU" smtClean="0"/>
              <a:t>Анатомы: Лилейные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ru-RU" smtClean="0"/>
              <a:t>Медики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ru-RU" smtClean="0"/>
              <a:t>Цветоводы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ru-RU" smtClean="0"/>
              <a:t>Экологи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ru-RU" smtClean="0"/>
              <a:t>Индивидуальное задание: Литераторы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417512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Группа 1. Семейство Злаковые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765175"/>
            <a:ext cx="8229600" cy="590391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200" b="1" smtClean="0"/>
              <a:t>1. Стебель – соломина, рост вставочный.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200" b="1" smtClean="0"/>
              <a:t>2. Листья длинные, без черешков (сидячие), часто влагалищные, с параллельным жилкованием.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200" b="1" smtClean="0"/>
              <a:t>3. Цветки мелкие, опыление ветром или самоопыление.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200" b="1" smtClean="0"/>
              <a:t>4. Плод – зерновка.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200" b="1" smtClean="0"/>
              <a:t>5. Соцветие – колос, образующий сложные соцветия.</a:t>
            </a:r>
          </a:p>
          <a:p>
            <a:pPr eaLnBrk="1" hangingPunct="1">
              <a:defRPr/>
            </a:pPr>
            <a:r>
              <a:rPr lang="ru-RU" sz="2200" b="1" smtClean="0"/>
              <a:t>Сложный колос (пшеница, ячмень).</a:t>
            </a:r>
          </a:p>
          <a:p>
            <a:pPr eaLnBrk="1" hangingPunct="1">
              <a:defRPr/>
            </a:pPr>
            <a:r>
              <a:rPr lang="ru-RU" sz="2200" b="1" smtClean="0"/>
              <a:t>Метёлка (овёс, ковыль, просо, рис).</a:t>
            </a:r>
          </a:p>
          <a:p>
            <a:pPr eaLnBrk="1" hangingPunct="1">
              <a:defRPr/>
            </a:pPr>
            <a:r>
              <a:rPr lang="ru-RU" sz="2200" b="1" smtClean="0"/>
              <a:t>Початок (у кукурузы соцветие пестичных цветков).</a:t>
            </a:r>
          </a:p>
          <a:p>
            <a:pPr eaLnBrk="1" hangingPunct="1">
              <a:defRPr/>
            </a:pPr>
            <a:r>
              <a:rPr lang="ru-RU" sz="2200" b="1" smtClean="0"/>
              <a:t>Султан (тимофеевка).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200" b="1" smtClean="0"/>
              <a:t>6.  Жизненные формы:</a:t>
            </a:r>
          </a:p>
          <a:p>
            <a:pPr eaLnBrk="1" hangingPunct="1">
              <a:defRPr/>
            </a:pPr>
            <a:r>
              <a:rPr lang="ru-RU" sz="2200" b="1" smtClean="0"/>
              <a:t>травянистые растения; </a:t>
            </a:r>
          </a:p>
          <a:p>
            <a:pPr eaLnBrk="1" hangingPunct="1">
              <a:defRPr/>
            </a:pPr>
            <a:r>
              <a:rPr lang="ru-RU" sz="2200" b="1" smtClean="0"/>
              <a:t>древовидная трава (бамбук).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200" b="1" smtClean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Группа: Анатомы (Злаковые)</a:t>
            </a:r>
          </a:p>
        </p:txBody>
      </p:sp>
      <p:pic>
        <p:nvPicPr>
          <p:cNvPr id="18437" name="Picture 5" descr="it2_9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268413"/>
            <a:ext cx="3003550" cy="331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7" descr="it2_9_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557338"/>
            <a:ext cx="5724525" cy="349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323850" y="5084763"/>
            <a:ext cx="4056063" cy="12620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Формула цветка:  </a:t>
            </a:r>
          </a:p>
          <a:p>
            <a:pPr>
              <a:lnSpc>
                <a:spcPct val="11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О</a:t>
            </a:r>
            <a:r>
              <a:rPr lang="ru-RU" sz="3200" b="1" baseline="-25000">
                <a:effectLst>
                  <a:outerShdw blurRad="38100" dist="38100" dir="2700000" algn="tl">
                    <a:srgbClr val="000000"/>
                  </a:outerShdw>
                </a:effectLst>
              </a:rPr>
              <a:t>2+2</a:t>
            </a:r>
            <a:r>
              <a:rPr lang="ru-RU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Т</a:t>
            </a:r>
            <a:r>
              <a:rPr lang="ru-RU" sz="3200" b="1" baseline="-25000"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r>
              <a:rPr lang="ru-RU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П</a:t>
            </a:r>
            <a:r>
              <a:rPr lang="ru-RU" sz="3200" b="1" baseline="-25000"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578225" y="620713"/>
            <a:ext cx="5565775" cy="633412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Значение Злаковых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08400" y="1268413"/>
            <a:ext cx="5132388" cy="26654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smtClean="0"/>
              <a:t>Растения разделяют на группы: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smtClean="0"/>
              <a:t>главные хлебные культуры (пшеница, рожь, ячмень, овес, кукуруза, рис, просо, сорго);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smtClean="0"/>
              <a:t>кормовые культуры (тимофеевка, ежа, костер, мятлик, лисохвост, овсяница, райграс);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smtClean="0"/>
              <a:t>сорные культуры (пырей ползучий).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smtClean="0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71438" y="0"/>
            <a:ext cx="90725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Группа 2. Дикорастущие злаковые. Значение злаковых</a:t>
            </a:r>
          </a:p>
        </p:txBody>
      </p:sp>
      <p:grpSp>
        <p:nvGrpSpPr>
          <p:cNvPr id="9221" name="Group 7"/>
          <p:cNvGrpSpPr>
            <a:grpSpLocks/>
          </p:cNvGrpSpPr>
          <p:nvPr/>
        </p:nvGrpSpPr>
        <p:grpSpPr bwMode="auto">
          <a:xfrm>
            <a:off x="179388" y="620713"/>
            <a:ext cx="2667000" cy="4000500"/>
            <a:chOff x="113" y="391"/>
            <a:chExt cx="1680" cy="2520"/>
          </a:xfrm>
        </p:grpSpPr>
        <p:pic>
          <p:nvPicPr>
            <p:cNvPr id="9224" name="Picture 5" descr="бамбук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" y="391"/>
              <a:ext cx="1680" cy="2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5" name="Text Box 6"/>
            <p:cNvSpPr txBox="1">
              <a:spLocks noChangeArrowheads="1"/>
            </p:cNvSpPr>
            <p:nvPr/>
          </p:nvSpPr>
          <p:spPr bwMode="auto">
            <a:xfrm>
              <a:off x="249" y="2659"/>
              <a:ext cx="1043" cy="2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ru-RU" b="1"/>
                <a:t>БАМБУК</a:t>
              </a:r>
            </a:p>
          </p:txBody>
        </p:sp>
      </p:grpSp>
      <p:pic>
        <p:nvPicPr>
          <p:cNvPr id="9222" name="Picture 8" descr="biol13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550" y="3429000"/>
            <a:ext cx="5759450" cy="310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3" name="Rectangle 9"/>
          <p:cNvSpPr>
            <a:spLocks noChangeArrowheads="1"/>
          </p:cNvSpPr>
          <p:nvPr/>
        </p:nvSpPr>
        <p:spPr bwMode="auto">
          <a:xfrm>
            <a:off x="0" y="4843463"/>
            <a:ext cx="3373438" cy="201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/>
              <a:t>Дикорастущие Злаковые: </a:t>
            </a:r>
          </a:p>
          <a:p>
            <a:r>
              <a:rPr lang="ru-RU"/>
              <a:t>1 — мятлик обыкновенный, </a:t>
            </a:r>
          </a:p>
          <a:p>
            <a:r>
              <a:rPr lang="ru-RU"/>
              <a:t>2 — ежа сборная, </a:t>
            </a:r>
          </a:p>
          <a:p>
            <a:r>
              <a:rPr lang="ru-RU"/>
              <a:t>3 — овсяница высокая, </a:t>
            </a:r>
          </a:p>
          <a:p>
            <a:r>
              <a:rPr lang="ru-RU"/>
              <a:t>4 — тростник обыкновенный, </a:t>
            </a:r>
          </a:p>
          <a:p>
            <a:r>
              <a:rPr lang="ru-RU"/>
              <a:t>5 — лисохвост луговой,</a:t>
            </a:r>
          </a:p>
          <a:p>
            <a:r>
              <a:rPr lang="ru-RU"/>
              <a:t> 6 — овес посевной.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323850" y="115888"/>
            <a:ext cx="6911975" cy="706437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Группа 3: Селекционеры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6486525" y="0"/>
            <a:ext cx="2657475" cy="4041775"/>
            <a:chOff x="4086" y="0"/>
            <a:chExt cx="1674" cy="2546"/>
          </a:xfrm>
        </p:grpSpPr>
        <p:pic>
          <p:nvPicPr>
            <p:cNvPr id="15368" name="Picture 8" descr="овес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086" y="0"/>
              <a:ext cx="1674" cy="252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10250" name="Text Box 9"/>
            <p:cNvSpPr txBox="1">
              <a:spLocks noChangeArrowheads="1"/>
            </p:cNvSpPr>
            <p:nvPr/>
          </p:nvSpPr>
          <p:spPr bwMode="auto">
            <a:xfrm>
              <a:off x="4740" y="2296"/>
              <a:ext cx="907" cy="2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ru-RU" sz="2000" b="1"/>
                <a:t>Овес</a:t>
              </a:r>
            </a:p>
          </p:txBody>
        </p:sp>
      </p:grpSp>
      <p:pic>
        <p:nvPicPr>
          <p:cNvPr id="15372" name="Picture 12" descr="D:\Мои документы\Биология\7 клас\однодольные\пшениц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928670"/>
            <a:ext cx="4064000" cy="304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373" name="Picture 13" descr="D:\Мои документы\Биология\7 клас\однодольные\рожь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3174346"/>
            <a:ext cx="2571768" cy="36836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2143125" y="3643313"/>
            <a:ext cx="2571750" cy="3143250"/>
            <a:chOff x="53" y="727"/>
            <a:chExt cx="2160" cy="2404"/>
          </a:xfrm>
        </p:grpSpPr>
        <p:pic>
          <p:nvPicPr>
            <p:cNvPr id="16" name="Picture 4" descr="рис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3" y="727"/>
              <a:ext cx="2160" cy="240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10248" name="Text Box 5"/>
            <p:cNvSpPr txBox="1">
              <a:spLocks noChangeArrowheads="1"/>
            </p:cNvSpPr>
            <p:nvPr/>
          </p:nvSpPr>
          <p:spPr bwMode="auto">
            <a:xfrm>
              <a:off x="793" y="2659"/>
              <a:ext cx="1104" cy="3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/>
              <a:r>
                <a:rPr lang="ru-RU" sz="2400" b="1"/>
                <a:t>Рис</a:t>
              </a:r>
            </a:p>
          </p:txBody>
        </p:sp>
      </p:grp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1" descr="D:\Мои документы\Биология\7 клас\однодольные\вавилов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7"/>
            <a:ext cx="3357586" cy="502294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1" name="Заголовок 10"/>
          <p:cNvSpPr>
            <a:spLocks noGrp="1"/>
          </p:cNvSpPr>
          <p:nvPr>
            <p:ph type="title" idx="4294967295"/>
          </p:nvPr>
        </p:nvSpPr>
        <p:spPr>
          <a:xfrm>
            <a:off x="4572000" y="274638"/>
            <a:ext cx="4114800" cy="1143000"/>
          </a:xfrm>
          <a:solidFill>
            <a:schemeClr val="accent4"/>
          </a:solidFill>
        </p:spPr>
        <p:txBody>
          <a:bodyPr/>
          <a:lstStyle/>
          <a:p>
            <a:pPr algn="r" eaLnBrk="1" hangingPunct="1">
              <a:defRPr/>
            </a:pPr>
            <a:r>
              <a:rPr lang="ru-RU" b="1" smtClean="0">
                <a:solidFill>
                  <a:srgbClr val="FF0000"/>
                </a:solidFill>
              </a:rPr>
              <a:t>Н.И.Вавилов</a:t>
            </a:r>
          </a:p>
        </p:txBody>
      </p:sp>
      <p:sp>
        <p:nvSpPr>
          <p:cNvPr id="13" name="Содержимое 12"/>
          <p:cNvSpPr>
            <a:spLocks noGrp="1"/>
          </p:cNvSpPr>
          <p:nvPr>
            <p:ph sz="half" idx="4294967295"/>
          </p:nvPr>
        </p:nvSpPr>
        <p:spPr>
          <a:xfrm>
            <a:off x="4648200" y="1600200"/>
            <a:ext cx="4038600" cy="24003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smtClean="0"/>
              <a:t>    Создал учение о центрах происхождения культурных растений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smtClean="0"/>
              <a:t>(всего 7 центров)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азрез">
  <a:themeElements>
    <a:clrScheme name="Разрез 6">
      <a:dk1>
        <a:srgbClr val="0000AC"/>
      </a:dk1>
      <a:lt1>
        <a:srgbClr val="FFFFFF"/>
      </a:lt1>
      <a:dk2>
        <a:srgbClr val="000086"/>
      </a:dk2>
      <a:lt2>
        <a:srgbClr val="CCFFFF"/>
      </a:lt2>
      <a:accent1>
        <a:srgbClr val="0099FF"/>
      </a:accent1>
      <a:accent2>
        <a:srgbClr val="00B000"/>
      </a:accent2>
      <a:accent3>
        <a:srgbClr val="AAAAC3"/>
      </a:accent3>
      <a:accent4>
        <a:srgbClr val="DADADA"/>
      </a:accent4>
      <a:accent5>
        <a:srgbClr val="AACAFF"/>
      </a:accent5>
      <a:accent6>
        <a:srgbClr val="009F00"/>
      </a:accent6>
      <a:hlink>
        <a:srgbClr val="FFE701"/>
      </a:hlink>
      <a:folHlink>
        <a:srgbClr val="FF9900"/>
      </a:folHlink>
    </a:clrScheme>
    <a:fontScheme name="Разре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зрез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рез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Fireworks</Template>
  <TotalTime>227</TotalTime>
  <Words>600</Words>
  <Application>Microsoft Office PowerPoint</Application>
  <PresentationFormat>Экран (4:3)</PresentationFormat>
  <Paragraphs>144</Paragraphs>
  <Slides>18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Tahoma</vt:lpstr>
      <vt:lpstr>Arial</vt:lpstr>
      <vt:lpstr>Wingdings</vt:lpstr>
      <vt:lpstr>Calibri</vt:lpstr>
      <vt:lpstr>Times New Roman</vt:lpstr>
      <vt:lpstr>Franklin Gothic Heavy</vt:lpstr>
      <vt:lpstr>Rockwell Extra Bold</vt:lpstr>
      <vt:lpstr>Разрез</vt:lpstr>
      <vt:lpstr>Класс Однодольные</vt:lpstr>
      <vt:lpstr>Укажи признаки Однодольных</vt:lpstr>
      <vt:lpstr>Проверка: признаки Однодольных</vt:lpstr>
      <vt:lpstr>Работа в группах</vt:lpstr>
      <vt:lpstr>Группа 1. Семейство Злаковые</vt:lpstr>
      <vt:lpstr>Группа: Анатомы (Злаковые)</vt:lpstr>
      <vt:lpstr>Значение Злаковых</vt:lpstr>
      <vt:lpstr>Группа 3: Селекционеры</vt:lpstr>
      <vt:lpstr>Н.И.Вавилов</vt:lpstr>
      <vt:lpstr>Презентация PowerPoint</vt:lpstr>
      <vt:lpstr>Группа 4. Анатомы: Лилейные</vt:lpstr>
      <vt:lpstr>Строение цветка  Лилейных.</vt:lpstr>
      <vt:lpstr>Группа 5. Медики</vt:lpstr>
      <vt:lpstr>Группа 6. Цветоводы</vt:lpstr>
      <vt:lpstr>Группа 7. Экологи</vt:lpstr>
      <vt:lpstr>Литераторы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 Однодольные</dc:title>
  <dc:creator>Oleg</dc:creator>
  <cp:lastModifiedBy>Admin</cp:lastModifiedBy>
  <cp:revision>25</cp:revision>
  <dcterms:created xsi:type="dcterms:W3CDTF">2008-03-11T18:02:52Z</dcterms:created>
  <dcterms:modified xsi:type="dcterms:W3CDTF">2013-01-15T19:27:38Z</dcterms:modified>
</cp:coreProperties>
</file>