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9" r:id="rId2"/>
    <p:sldId id="256" r:id="rId3"/>
    <p:sldId id="275" r:id="rId4"/>
    <p:sldId id="257" r:id="rId5"/>
    <p:sldId id="276" r:id="rId6"/>
    <p:sldId id="277" r:id="rId7"/>
    <p:sldId id="278" r:id="rId8"/>
    <p:sldId id="259" r:id="rId9"/>
    <p:sldId id="262" r:id="rId10"/>
    <p:sldId id="264" r:id="rId11"/>
    <p:sldId id="265" r:id="rId12"/>
    <p:sldId id="266" r:id="rId13"/>
    <p:sldId id="263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92EAB1B-623B-4BEC-AF1B-8FF5CF7453E5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9C12B8-BB1C-486B-BB2A-4BF9D65320D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История изучения, классификация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5603" y="1432775"/>
            <a:ext cx="8305800" cy="1981200"/>
          </a:xfrm>
        </p:spPr>
        <p:txBody>
          <a:bodyPr/>
          <a:lstStyle/>
          <a:p>
            <a:r>
              <a:rPr lang="ru-RU" sz="8000" b="1" dirty="0" smtClean="0"/>
              <a:t>Динозавры</a:t>
            </a:r>
            <a:endParaRPr lang="ru-RU" sz="8000" b="1" dirty="0"/>
          </a:p>
        </p:txBody>
      </p:sp>
      <p:sp>
        <p:nvSpPr>
          <p:cNvPr id="4" name="TextBox 5"/>
          <p:cNvSpPr txBox="1"/>
          <p:nvPr/>
        </p:nvSpPr>
        <p:spPr>
          <a:xfrm>
            <a:off x="0" y="5103674"/>
            <a:ext cx="35718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Разработал:</a:t>
            </a:r>
          </a:p>
          <a:p>
            <a:r>
              <a:rPr lang="ru-RU" dirty="0" smtClean="0"/>
              <a:t>Учитель биологии </a:t>
            </a:r>
          </a:p>
          <a:p>
            <a:r>
              <a:rPr lang="ru-RU" dirty="0" smtClean="0"/>
              <a:t>МОУ «Первомайская СОШ»</a:t>
            </a:r>
          </a:p>
          <a:p>
            <a:r>
              <a:rPr lang="ru-RU" dirty="0" smtClean="0"/>
              <a:t>Истринского района, МО</a:t>
            </a:r>
          </a:p>
          <a:p>
            <a:r>
              <a:rPr lang="ru-RU" dirty="0" smtClean="0"/>
              <a:t>Лесонен Петр </a:t>
            </a:r>
            <a:r>
              <a:rPr lang="ru-RU" dirty="0" smtClean="0"/>
              <a:t>Петрович</a:t>
            </a:r>
            <a:endParaRPr lang="ru-RU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4221088"/>
            <a:ext cx="3194874" cy="2064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548680"/>
            <a:ext cx="2128544" cy="1595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579514"/>
            <a:ext cx="2269446" cy="1702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142984"/>
            <a:ext cx="8572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К ящеротазовым относятся </a:t>
            </a:r>
            <a:r>
              <a:rPr lang="ru-RU" sz="2800" dirty="0" err="1" smtClean="0"/>
              <a:t>тероподы</a:t>
            </a:r>
            <a:r>
              <a:rPr lang="ru-RU" sz="2800" dirty="0" smtClean="0"/>
              <a:t> («</a:t>
            </a:r>
            <a:r>
              <a:rPr lang="ru-RU" sz="2800" dirty="0" err="1" smtClean="0"/>
              <a:t>звероногие</a:t>
            </a:r>
            <a:r>
              <a:rPr lang="ru-RU" sz="2800" dirty="0" smtClean="0"/>
              <a:t>») и </a:t>
            </a:r>
            <a:r>
              <a:rPr lang="ru-RU" sz="2800" dirty="0" err="1" smtClean="0"/>
              <a:t>зауроподоморфные</a:t>
            </a:r>
            <a:r>
              <a:rPr lang="ru-RU" sz="2800" dirty="0" smtClean="0"/>
              <a:t> («</a:t>
            </a:r>
            <a:r>
              <a:rPr lang="ru-RU" sz="2800" dirty="0" err="1" smtClean="0"/>
              <a:t>ящероногие</a:t>
            </a:r>
            <a:r>
              <a:rPr lang="ru-RU" sz="2800" dirty="0" smtClean="0"/>
              <a:t>») динозавры. Подотряд </a:t>
            </a:r>
            <a:r>
              <a:rPr lang="ru-RU" sz="2800" dirty="0" err="1" smtClean="0"/>
              <a:t>Тероподы</a:t>
            </a:r>
            <a:r>
              <a:rPr lang="ru-RU" sz="2800" dirty="0" smtClean="0"/>
              <a:t> включает в себя всех хищных ящеров, из которых наиболее крупным и известным является тираннозавр. Считается, что от мелких </a:t>
            </a:r>
            <a:r>
              <a:rPr lang="ru-RU" sz="2800" dirty="0" err="1" smtClean="0"/>
              <a:t>тероподов</a:t>
            </a:r>
            <a:r>
              <a:rPr lang="ru-RU" sz="2800" dirty="0" smtClean="0"/>
              <a:t> произошли птицы. </a:t>
            </a:r>
            <a:r>
              <a:rPr lang="ru-RU" sz="2800" dirty="0" err="1" smtClean="0"/>
              <a:t>Зауроподоморфные</a:t>
            </a:r>
            <a:r>
              <a:rPr lang="ru-RU" sz="2800" dirty="0" smtClean="0"/>
              <a:t> — в основном крупные динозавры с длинными шеями и хвостами и </a:t>
            </a:r>
            <a:r>
              <a:rPr lang="ru-RU" sz="2800" dirty="0" err="1" smtClean="0"/>
              <a:t>колонообразными</a:t>
            </a:r>
            <a:r>
              <a:rPr lang="ru-RU" sz="2800" dirty="0" smtClean="0"/>
              <a:t> ногами. Они делятся на зауропод (брахиозавры, бронтозавры, диплодоки и т. п.) и </a:t>
            </a:r>
            <a:r>
              <a:rPr lang="ru-RU" sz="2800" dirty="0" err="1" smtClean="0"/>
              <a:t>прозауропод</a:t>
            </a:r>
            <a:r>
              <a:rPr lang="ru-RU" sz="2800" dirty="0" smtClean="0"/>
              <a:t> то есть предков зауропод).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357166"/>
            <a:ext cx="46473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Классификация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714356"/>
            <a:ext cx="4881570" cy="34537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14282" y="4214818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err="1" smtClean="0"/>
              <a:t>Тиранноза́вр</a:t>
            </a:r>
            <a:r>
              <a:rPr lang="ru-RU" sz="2200" dirty="0" smtClean="0"/>
              <a:t> (лат. </a:t>
            </a:r>
            <a:r>
              <a:rPr lang="ru-RU" sz="2200" dirty="0" err="1" smtClean="0"/>
              <a:t>Tyrannosaurus</a:t>
            </a:r>
            <a:r>
              <a:rPr lang="ru-RU" sz="2200" dirty="0" smtClean="0"/>
              <a:t>) — род плотоядных динозавров конца мелового периода. Наиболее крупный и известный в популярной культуре представитель рода — </a:t>
            </a:r>
            <a:r>
              <a:rPr lang="ru-RU" sz="2200" dirty="0" err="1" smtClean="0"/>
              <a:t>Tyrannosaurus</a:t>
            </a:r>
            <a:r>
              <a:rPr lang="ru-RU" sz="2200" dirty="0" smtClean="0"/>
              <a:t> </a:t>
            </a:r>
            <a:r>
              <a:rPr lang="ru-RU" sz="2200" dirty="0" err="1" smtClean="0"/>
              <a:t>rex</a:t>
            </a:r>
            <a:r>
              <a:rPr lang="ru-RU" sz="2200" dirty="0" smtClean="0"/>
              <a:t>, один из крупнейших наземных хищников: длина тела — до 15 м, высота — 5—6 м, масса — около 7 тонн. Открыт в 1902 году в США. Описано более 30 находок T. </a:t>
            </a:r>
            <a:r>
              <a:rPr lang="ru-RU" sz="2200" dirty="0" err="1" smtClean="0"/>
              <a:t>rex</a:t>
            </a:r>
            <a:r>
              <a:rPr lang="ru-RU" sz="2200" dirty="0" smtClean="0"/>
              <a:t>, все они принадлежат формациям возрастом примерно 68—65 </a:t>
            </a:r>
            <a:r>
              <a:rPr lang="ru-RU" sz="2200" dirty="0" err="1" smtClean="0"/>
              <a:t>млн</a:t>
            </a:r>
            <a:r>
              <a:rPr lang="ru-RU" sz="2200" dirty="0" smtClean="0"/>
              <a:t> лет назад.</a:t>
            </a:r>
          </a:p>
          <a:p>
            <a:pPr algn="just"/>
            <a:endParaRPr lang="ru-RU" sz="22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0"/>
            <a:ext cx="38234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Тиранноза́вр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071546"/>
            <a:ext cx="5357850" cy="3080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57158" y="4214818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/>
              <a:t>Брахиоза́вр</a:t>
            </a:r>
            <a:r>
              <a:rPr lang="ru-RU" sz="2400" dirty="0" smtClean="0"/>
              <a:t> (лат. </a:t>
            </a:r>
            <a:r>
              <a:rPr lang="ru-RU" sz="2400" dirty="0" err="1" smtClean="0"/>
              <a:t>Brachiosaurus</a:t>
            </a:r>
            <a:r>
              <a:rPr lang="ru-RU" sz="2400" dirty="0" smtClean="0"/>
              <a:t>; буквально «плечистый ящер») — вымерший род растительноядных динозавров из группы </a:t>
            </a:r>
            <a:r>
              <a:rPr lang="ru-RU" sz="2400" dirty="0" err="1" smtClean="0"/>
              <a:t>зауропод-макронарий</a:t>
            </a:r>
            <a:r>
              <a:rPr lang="ru-RU" sz="2400" dirty="0" smtClean="0"/>
              <a:t>, жившие в конце юрского периода (около 161,2 - 145,5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лет назад) на территории нынешней Северной Америки и Африки. До открытия </a:t>
            </a:r>
            <a:r>
              <a:rPr lang="ru-RU" sz="2400" dirty="0" err="1" smtClean="0"/>
              <a:t>сейсмозавра</a:t>
            </a:r>
            <a:r>
              <a:rPr lang="ru-RU" sz="2400" dirty="0" smtClean="0"/>
              <a:t>, считался самым высоким динозавром.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85728"/>
            <a:ext cx="34387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Брахиоза́вр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14818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/>
              <a:t>Апатоза́вр</a:t>
            </a:r>
            <a:r>
              <a:rPr lang="ru-RU" sz="2400" dirty="0" smtClean="0"/>
              <a:t> (лат. </a:t>
            </a:r>
            <a:r>
              <a:rPr lang="ru-RU" sz="2400" dirty="0" err="1" smtClean="0"/>
              <a:t>Apatosaurus</a:t>
            </a:r>
            <a:r>
              <a:rPr lang="ru-RU" sz="2400" dirty="0" smtClean="0"/>
              <a:t>, «обманчивый ящер»), более широко известный как бронтозавр — вымерший род ящеротазовых динозавров, живших в </a:t>
            </a:r>
            <a:r>
              <a:rPr lang="ru-RU" sz="2400" dirty="0" err="1" smtClean="0"/>
              <a:t>поздне</a:t>
            </a:r>
            <a:r>
              <a:rPr lang="ru-RU" sz="2400" dirty="0" smtClean="0"/>
              <a:t> юрском периоде (около 157-146 миллионов лет назад) на территории нынешней Северной Америки. Один из крупнейших представителей зауропод</a:t>
            </a:r>
            <a:endParaRPr lang="ru-RU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1000108"/>
            <a:ext cx="4857784" cy="3236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928926" y="214290"/>
            <a:ext cx="3054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Апатоза́вр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7862974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4214819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 smtClean="0"/>
              <a:t>Диплодо́к</a:t>
            </a:r>
            <a:r>
              <a:rPr lang="ru-RU" sz="2000" dirty="0" smtClean="0"/>
              <a:t> (лат. </a:t>
            </a:r>
            <a:r>
              <a:rPr lang="ru-RU" sz="2000" dirty="0" err="1" smtClean="0"/>
              <a:t>Diplodocus</a:t>
            </a:r>
            <a:r>
              <a:rPr lang="ru-RU" sz="2000" dirty="0" smtClean="0"/>
              <a:t>) — род ящеротазовых динозавров из группы зауропод. Первый окаменелый скелет был найден в 1877 году в Скалистых горах (Колорадо) палеонтологом С. У. </a:t>
            </a:r>
            <a:r>
              <a:rPr lang="ru-RU" sz="2000" dirty="0" err="1" smtClean="0"/>
              <a:t>Уилистоном</a:t>
            </a:r>
            <a:r>
              <a:rPr lang="ru-RU" sz="2000" dirty="0" smtClean="0"/>
              <a:t> (</a:t>
            </a:r>
            <a:r>
              <a:rPr lang="ru-RU" sz="2000" dirty="0" err="1" smtClean="0"/>
              <a:t>Samuel</a:t>
            </a:r>
            <a:r>
              <a:rPr lang="ru-RU" sz="2000" dirty="0" smtClean="0"/>
              <a:t> </a:t>
            </a:r>
            <a:r>
              <a:rPr lang="ru-RU" sz="2000" dirty="0" err="1" smtClean="0"/>
              <a:t>Wendell</a:t>
            </a:r>
            <a:r>
              <a:rPr lang="ru-RU" sz="2000" dirty="0" smtClean="0"/>
              <a:t> </a:t>
            </a:r>
            <a:r>
              <a:rPr lang="ru-RU" sz="2000" dirty="0" err="1" smtClean="0"/>
              <a:t>Williston</a:t>
            </a:r>
            <a:r>
              <a:rPr lang="ru-RU" sz="2000" dirty="0" smtClean="0"/>
              <a:t>). Позже были обнаружены и другие остатки в отложениях юрского периода (формация </a:t>
            </a:r>
            <a:r>
              <a:rPr lang="ru-RU" sz="2000" dirty="0" err="1" smtClean="0"/>
              <a:t>Моррисон</a:t>
            </a:r>
            <a:r>
              <a:rPr lang="ru-RU" sz="2000" dirty="0" smtClean="0"/>
              <a:t>). Все они датируются возрастом 150—147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лет назад. Является крупнейшим из динозавров, известных по полным скелетам.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85728"/>
            <a:ext cx="31014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Диплодо́к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835824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Отряд Птицетазовые включает следующие группы: стегозавры («пластинчатые ящеры»), у которых пластины расположены вдоль позвоночника; анкилозавры («окостенелые ящеры») — покрытые костяной броней по всему телу); цератопсы («рогатые ящеры»); наиболее известен трицератопс); </a:t>
            </a:r>
            <a:r>
              <a:rPr lang="ru-RU" sz="2800" dirty="0" err="1" smtClean="0"/>
              <a:t>пахицефалозавры</a:t>
            </a:r>
            <a:r>
              <a:rPr lang="ru-RU" sz="2800" dirty="0" smtClean="0"/>
              <a:t> («толстоголовые ящеры») — с головами, покрытыми костяным панцирями и орнитоподы («</a:t>
            </a:r>
            <a:r>
              <a:rPr lang="ru-RU" sz="2800" dirty="0" err="1" smtClean="0"/>
              <a:t>птиценогие</a:t>
            </a:r>
            <a:r>
              <a:rPr lang="ru-RU" sz="2800" dirty="0" smtClean="0"/>
              <a:t>»), для которых характерно передвижение преимущественно на двух ногах (</a:t>
            </a:r>
            <a:r>
              <a:rPr lang="ru-RU" sz="2800" dirty="0" err="1" smtClean="0"/>
              <a:t>бипедальность</a:t>
            </a:r>
            <a:r>
              <a:rPr lang="ru-RU" sz="2800" dirty="0" smtClean="0"/>
              <a:t>); их наиболее известный представитель — игуанодон.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14290"/>
            <a:ext cx="46473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Классификация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643446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Стегозавры (лат. </a:t>
            </a:r>
            <a:r>
              <a:rPr lang="ru-RU" sz="2400" dirty="0" err="1" smtClean="0"/>
              <a:t>Stegosaurus</a:t>
            </a:r>
            <a:r>
              <a:rPr lang="ru-RU" sz="2400" dirty="0" smtClean="0"/>
              <a:t> — «</a:t>
            </a:r>
            <a:r>
              <a:rPr lang="ru-RU" sz="2400" dirty="0" err="1" smtClean="0"/>
              <a:t>крышеящер</a:t>
            </a:r>
            <a:r>
              <a:rPr lang="ru-RU" sz="2400" dirty="0" smtClean="0"/>
              <a:t>») — род позднеюрских травоядных динозавров, существовавший 155—145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лет назад. В его составе выделено три вида. Благодаря шипам на хвосте и костяным пластинам на спине являются одними из самых узнаваемых динозавров.</a:t>
            </a:r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3916" y="928670"/>
            <a:ext cx="6691803" cy="36052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714612" y="214290"/>
            <a:ext cx="29461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Стегозавр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071942"/>
            <a:ext cx="850109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Анкилозавры (лат. </a:t>
            </a:r>
            <a:r>
              <a:rPr lang="ru-RU" dirty="0" err="1" smtClean="0"/>
              <a:t>Ankylosauria</a:t>
            </a:r>
            <a:r>
              <a:rPr lang="ru-RU" dirty="0" smtClean="0"/>
              <a:t> — «согнутый ящер») — </a:t>
            </a:r>
            <a:r>
              <a:rPr lang="ru-RU" dirty="0" err="1" smtClean="0"/>
              <a:t>инфраотряд</a:t>
            </a:r>
            <a:r>
              <a:rPr lang="ru-RU" dirty="0" smtClean="0"/>
              <a:t> наземных панцирных динозавров отряда птицетазовых. Известно 2 семейства, более 25 родов и около 30 видов. Передвигались на четырёх конечностях, питались растениями. Тело анкилозавров покрывал панцирь, состоящий из сросшихся костных щитков, шипов или спинных поясов, а на хвосте имелся костный вырост, который использовался для самозащиты. Жили анкилозавры в юрском и </a:t>
            </a:r>
            <a:r>
              <a:rPr lang="ru-RU" dirty="0" err="1" smtClean="0"/>
              <a:t>раннеммеловом</a:t>
            </a:r>
            <a:r>
              <a:rPr lang="ru-RU" dirty="0" smtClean="0"/>
              <a:t> периодах на территории современных Европы, Северной Америки и Центральной Азии, в меловом периоде в Австралии и Антарктиде. В России обнаружены в верхнем мелу Амурской области.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928670"/>
            <a:ext cx="5738826" cy="3027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714612" y="142852"/>
            <a:ext cx="35393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Анкилозавр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071942"/>
            <a:ext cx="86439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err="1" smtClean="0"/>
              <a:t>Трицера́топсы</a:t>
            </a:r>
            <a:r>
              <a:rPr lang="ru-RU" sz="2000" dirty="0" smtClean="0"/>
              <a:t> (лат. </a:t>
            </a:r>
            <a:r>
              <a:rPr lang="ru-RU" sz="2000" dirty="0" err="1" smtClean="0"/>
              <a:t>Triceratops</a:t>
            </a:r>
            <a:r>
              <a:rPr lang="ru-RU" sz="2000" dirty="0" smtClean="0"/>
              <a:t>, от </a:t>
            </a:r>
            <a:r>
              <a:rPr lang="ru-RU" sz="2000" dirty="0" err="1" smtClean="0"/>
              <a:t>др.-греч</a:t>
            </a:r>
            <a:r>
              <a:rPr lang="ru-RU" sz="2000" dirty="0" smtClean="0"/>
              <a:t>. </a:t>
            </a:r>
            <a:r>
              <a:rPr lang="ru-RU" sz="2000" dirty="0" err="1" smtClean="0"/>
              <a:t>τρι, tri</a:t>
            </a:r>
            <a:r>
              <a:rPr lang="ru-RU" sz="2000" dirty="0" smtClean="0"/>
              <a:t> — «три», </a:t>
            </a:r>
            <a:r>
              <a:rPr lang="ru-RU" sz="2000" dirty="0" err="1" smtClean="0"/>
              <a:t>κέρας</a:t>
            </a:r>
            <a:r>
              <a:rPr lang="ru-RU" sz="2000" dirty="0" smtClean="0"/>
              <a:t>/</a:t>
            </a:r>
            <a:r>
              <a:rPr lang="ru-RU" sz="2000" dirty="0" err="1" smtClean="0"/>
              <a:t>keras</a:t>
            </a:r>
            <a:r>
              <a:rPr lang="ru-RU" sz="2000" dirty="0" smtClean="0"/>
              <a:t>— «рог» и </a:t>
            </a:r>
            <a:r>
              <a:rPr lang="ru-RU" sz="2000" dirty="0" err="1" smtClean="0"/>
              <a:t>ωψ</a:t>
            </a:r>
            <a:r>
              <a:rPr lang="ru-RU" sz="2000" dirty="0" smtClean="0"/>
              <a:t>/</a:t>
            </a:r>
            <a:r>
              <a:rPr lang="ru-RU" sz="2000" dirty="0" err="1" smtClean="0"/>
              <a:t>ops</a:t>
            </a:r>
            <a:r>
              <a:rPr lang="ru-RU" sz="2000" dirty="0" smtClean="0"/>
              <a:t> — «морда», «лицо») — вымерший род растительноядных динозавров из семейства </a:t>
            </a:r>
            <a:r>
              <a:rPr lang="ru-RU" sz="2000" dirty="0" err="1" smtClean="0"/>
              <a:t>цератопсид</a:t>
            </a:r>
            <a:r>
              <a:rPr lang="ru-RU" sz="2000" dirty="0" smtClean="0"/>
              <a:t>, существовали в конце </a:t>
            </a:r>
            <a:r>
              <a:rPr lang="ru-RU" sz="2000" dirty="0" err="1" smtClean="0"/>
              <a:t>маастрихтского</a:t>
            </a:r>
            <a:r>
              <a:rPr lang="ru-RU" sz="2000" dirty="0" smtClean="0"/>
              <a:t> яруса мелового периода, примерно от 68 до 65 миллионов лет назад на территории современной Северной Америки. Имея большой костяной воротник, три рога на морде, крупные толстые конечности и сходное с носорогом телосложение, являются одними из наиболее узнаваемых динозавров. </a:t>
            </a:r>
            <a:endParaRPr lang="ru-RU" sz="2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000108"/>
            <a:ext cx="6281946" cy="2928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00298" y="214290"/>
            <a:ext cx="37765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Трицера́топс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000504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/>
              <a:t>Пахицефалозавриды</a:t>
            </a:r>
            <a:r>
              <a:rPr lang="ru-RU" sz="2400" dirty="0" smtClean="0"/>
              <a:t> (лат. </a:t>
            </a:r>
            <a:r>
              <a:rPr lang="ru-RU" sz="2400" dirty="0" err="1" smtClean="0"/>
              <a:t>Pachycephalosauridae</a:t>
            </a:r>
            <a:r>
              <a:rPr lang="ru-RU" sz="2400" dirty="0" smtClean="0"/>
              <a:t>), так же </a:t>
            </a:r>
            <a:r>
              <a:rPr lang="ru-RU" sz="2400" dirty="0" err="1" smtClean="0"/>
              <a:t>Tholocephalidae</a:t>
            </a:r>
            <a:r>
              <a:rPr lang="ru-RU" sz="2400" dirty="0" smtClean="0"/>
              <a:t> — семейство птицетазовых динозавров, живших в меловом периоде (около 145 - 65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лет назад). Вид, давший название семейству, </a:t>
            </a:r>
            <a:r>
              <a:rPr lang="ru-RU" sz="2400" dirty="0" err="1" smtClean="0"/>
              <a:t>Pachycephalosaurus</a:t>
            </a:r>
            <a:r>
              <a:rPr lang="ru-RU" sz="2400" dirty="0" smtClean="0"/>
              <a:t> </a:t>
            </a:r>
            <a:r>
              <a:rPr lang="ru-RU" sz="2400" dirty="0" err="1" smtClean="0"/>
              <a:t>canadensis</a:t>
            </a:r>
            <a:r>
              <a:rPr lang="ru-RU" sz="2400" dirty="0" smtClean="0"/>
              <a:t> — растительноядный динозавр 2-6 м в длину, был обнаружен в 1940 году в Северной Америке, возраст находок 76-65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лет.</a:t>
            </a:r>
            <a:endParaRPr lang="ru-RU" sz="24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000108"/>
            <a:ext cx="4143404" cy="3086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071670" y="142852"/>
            <a:ext cx="49155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Пахицефалозавр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428604"/>
            <a:ext cx="80724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err="1" smtClean="0"/>
              <a:t>Диноза́вры</a:t>
            </a:r>
            <a:r>
              <a:rPr lang="ru-RU" sz="2800" dirty="0" smtClean="0"/>
              <a:t> (лат. </a:t>
            </a:r>
            <a:r>
              <a:rPr lang="ru-RU" sz="2800" dirty="0" err="1" smtClean="0"/>
              <a:t>Dinosauria</a:t>
            </a:r>
            <a:r>
              <a:rPr lang="ru-RU" sz="2800" dirty="0" smtClean="0"/>
              <a:t>, от </a:t>
            </a:r>
            <a:r>
              <a:rPr lang="ru-RU" sz="2800" dirty="0" err="1" smtClean="0"/>
              <a:t>др.-греч</a:t>
            </a:r>
            <a:r>
              <a:rPr lang="ru-RU" sz="2800" dirty="0" smtClean="0"/>
              <a:t>. </a:t>
            </a:r>
            <a:r>
              <a:rPr lang="ru-RU" sz="2800" dirty="0" err="1" smtClean="0"/>
              <a:t>δεινός </a:t>
            </a:r>
            <a:r>
              <a:rPr lang="ru-RU" sz="2800" dirty="0" smtClean="0"/>
              <a:t>— страшный, ужасный, опасный и </a:t>
            </a:r>
            <a:r>
              <a:rPr lang="ru-RU" sz="2800" dirty="0" err="1" smtClean="0"/>
              <a:t>σαῦρος </a:t>
            </a:r>
            <a:r>
              <a:rPr lang="ru-RU" sz="2800" dirty="0" smtClean="0"/>
              <a:t>— ящер, ящерица) — </a:t>
            </a:r>
            <a:r>
              <a:rPr lang="ru-RU" sz="2800" dirty="0" err="1" smtClean="0"/>
              <a:t>надотряд</a:t>
            </a:r>
            <a:r>
              <a:rPr lang="ru-RU" sz="2800" dirty="0" smtClean="0"/>
              <a:t> наземных позвоночных животных, доминировавших на нашей планете в мезозойскую эру — в течение более 160 миллионов лет. 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3357562"/>
            <a:ext cx="4214802" cy="31611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357562"/>
            <a:ext cx="4257088" cy="3190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000504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/>
              <a:t>Игуанодонт</a:t>
            </a:r>
            <a:r>
              <a:rPr lang="ru-RU" sz="2400" dirty="0" smtClean="0"/>
              <a:t>, также игуанодон (лат. </a:t>
            </a:r>
            <a:r>
              <a:rPr lang="ru-RU" sz="2400" dirty="0" err="1" smtClean="0"/>
              <a:t>Iguanodon</a:t>
            </a:r>
            <a:r>
              <a:rPr lang="ru-RU" sz="2400" dirty="0" smtClean="0"/>
              <a:t>) — род растительноядных птицетазовых динозавров, живших в первой половине мелового периода 140-120 млн. лет назад на </a:t>
            </a:r>
            <a:r>
              <a:rPr lang="ru-RU" sz="2400" dirty="0" err="1" smtClean="0"/>
              <a:t>территори</a:t>
            </a:r>
            <a:r>
              <a:rPr lang="ru-RU" sz="2400" dirty="0" smtClean="0"/>
              <a:t> современной Европы, Северной Америки, Азии, Африки. Был открыт в 1822 </a:t>
            </a:r>
            <a:r>
              <a:rPr lang="ru-RU" sz="2400" dirty="0" err="1" smtClean="0"/>
              <a:t>Гидеоном</a:t>
            </a:r>
            <a:r>
              <a:rPr lang="ru-RU" sz="2400" dirty="0" smtClean="0"/>
              <a:t> </a:t>
            </a:r>
            <a:r>
              <a:rPr lang="ru-RU" sz="2400" dirty="0" err="1" smtClean="0"/>
              <a:t>Мантеллом</a:t>
            </a:r>
            <a:r>
              <a:rPr lang="ru-RU" sz="2400" dirty="0" smtClean="0"/>
              <a:t> и был вторым получившим название - динозавр, после мегалозавра.</a:t>
            </a:r>
            <a:endParaRPr lang="ru-RU" sz="2400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71546"/>
            <a:ext cx="6572296" cy="28260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71736" y="285728"/>
            <a:ext cx="35156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/>
              <a:t>Игуанодонт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Ископаемые останки динозавров обнаружены на всех континентах планеты. Ныне палеонтологами описано более 500 различных родов и более чем 1000 различных видов, которые чётко делятся на две условные группы — травоядных и плотоядных ящеров.</a:t>
            </a:r>
            <a:endParaRPr lang="ru-RU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2928934"/>
            <a:ext cx="5381636" cy="34778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45720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Термин «динозавр» был введен в 1842 году английским биологом Ричардом Оуэном, для описания первых окаменелых останков древних ящеров, поражавшие воображение ученых своими размерами. Слово происходит от греческого </a:t>
            </a:r>
            <a:r>
              <a:rPr lang="ru-RU" sz="2400" dirty="0" err="1" smtClean="0"/>
              <a:t>δεινός </a:t>
            </a:r>
            <a:r>
              <a:rPr lang="ru-RU" sz="2400" dirty="0" smtClean="0"/>
              <a:t>(</a:t>
            </a:r>
            <a:r>
              <a:rPr lang="ru-RU" sz="2400" dirty="0" err="1" smtClean="0"/>
              <a:t>deinos</a:t>
            </a:r>
            <a:r>
              <a:rPr lang="ru-RU" sz="2400" dirty="0" smtClean="0"/>
              <a:t>) — «страшный, ужасный» и </a:t>
            </a:r>
            <a:r>
              <a:rPr lang="ru-RU" sz="2400" dirty="0" err="1" smtClean="0"/>
              <a:t>σαῦρος </a:t>
            </a:r>
            <a:r>
              <a:rPr lang="ru-RU" sz="2400" dirty="0" smtClean="0"/>
              <a:t>(</a:t>
            </a:r>
            <a:r>
              <a:rPr lang="ru-RU" sz="2400" dirty="0" err="1" smtClean="0"/>
              <a:t>sauros</a:t>
            </a:r>
            <a:r>
              <a:rPr lang="ru-RU" sz="2400" dirty="0" smtClean="0"/>
              <a:t>) — «ящер»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14422"/>
            <a:ext cx="3569221" cy="395207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500166" y="428604"/>
            <a:ext cx="634481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Этимология названия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5286388"/>
            <a:ext cx="24138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/>
              <a:t>Ричард Оуэн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90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История изучения динозавров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71546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Гигантские кости, находимые иногда в земле, в античности считали останками героев эпохи Троянской войны, в Средние века и вплоть до XIX в. — останками исполинов, о которых упоминается в Библии и которые погибли во время всемирного потопа; на Дальнем Востоке их считали костями драконов и приписывали им целебные свойства.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86058"/>
            <a:ext cx="5000660" cy="380744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850112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В 1824 году президент Королевского геологического общества (англ.) Уильям </a:t>
            </a:r>
            <a:r>
              <a:rPr lang="ru-RU" sz="2800" dirty="0" err="1" smtClean="0"/>
              <a:t>Баклэнд</a:t>
            </a:r>
            <a:r>
              <a:rPr lang="ru-RU" sz="2800" dirty="0" smtClean="0"/>
              <a:t> выступил с докладом о находке, сделанной в 1815 году в юрских сланцах </a:t>
            </a:r>
            <a:r>
              <a:rPr lang="ru-RU" sz="2800" dirty="0" err="1" smtClean="0"/>
              <a:t>Стоунзфилда</a:t>
            </a:r>
            <a:r>
              <a:rPr lang="ru-RU" sz="2800" dirty="0" smtClean="0"/>
              <a:t> (графство </a:t>
            </a:r>
            <a:r>
              <a:rPr lang="ru-RU" sz="2800" dirty="0" err="1" smtClean="0"/>
              <a:t>Оксфордшир</a:t>
            </a:r>
            <a:r>
              <a:rPr lang="ru-RU" sz="2800" dirty="0" smtClean="0"/>
              <a:t>), состоящей из нескольких костей и фрагмента «допотопного» животного. Прибегнув к помощи видного специалиста по сравнительной анатомии Жоржа Кювье, </a:t>
            </a:r>
            <a:r>
              <a:rPr lang="ru-RU" sz="2800" dirty="0" err="1" smtClean="0"/>
              <a:t>Баклэнд</a:t>
            </a:r>
            <a:r>
              <a:rPr lang="ru-RU" sz="2800" dirty="0" smtClean="0"/>
              <a:t> классифицировал находку как останки гигантской хищной ящерицы (лат. </a:t>
            </a:r>
            <a:r>
              <a:rPr lang="ru-RU" sz="2800" dirty="0" err="1" smtClean="0"/>
              <a:t>sauria</a:t>
            </a:r>
            <a:r>
              <a:rPr lang="ru-RU" sz="2800" dirty="0" smtClean="0"/>
              <a:t>) и, соответственно, назвал её мегалозавром — «огромным ящером».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28"/>
            <a:ext cx="87190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История изучения динозавров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142984"/>
            <a:ext cx="842968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dirty="0" smtClean="0"/>
              <a:t>В 1826 году </a:t>
            </a:r>
            <a:r>
              <a:rPr lang="ru-RU" sz="2300" dirty="0" err="1" smtClean="0"/>
              <a:t>Гидеон</a:t>
            </a:r>
            <a:r>
              <a:rPr lang="ru-RU" sz="2300" dirty="0" smtClean="0"/>
              <a:t> </a:t>
            </a:r>
            <a:r>
              <a:rPr lang="ru-RU" sz="2300" dirty="0" err="1" smtClean="0"/>
              <a:t>Мэнтл</a:t>
            </a:r>
            <a:r>
              <a:rPr lang="ru-RU" sz="2300" dirty="0" smtClean="0"/>
              <a:t>, хирург из Льюиса (графство Суссекс), действительный член </a:t>
            </a:r>
            <a:r>
              <a:rPr lang="ru-RU" sz="2300" dirty="0" err="1" smtClean="0"/>
              <a:t>Линнеевского</a:t>
            </a:r>
            <a:r>
              <a:rPr lang="ru-RU" sz="2300" dirty="0" smtClean="0"/>
              <a:t> общества, аналогичным образом представил в Геологическом обществе найденные им зубы ранее неизвестного вида, которому он дал название игуанодон (букв. «</a:t>
            </a:r>
            <a:r>
              <a:rPr lang="ru-RU" sz="2300" dirty="0" err="1" smtClean="0"/>
              <a:t>игуанозубый</a:t>
            </a:r>
            <a:r>
              <a:rPr lang="ru-RU" sz="2300" dirty="0" smtClean="0"/>
              <a:t>») за сходство зуба с зубом ящерицы игуаны. Он же в 1833 году описал </a:t>
            </a:r>
            <a:r>
              <a:rPr lang="ru-RU" sz="2300" dirty="0" err="1" smtClean="0"/>
              <a:t>гилеозаврa</a:t>
            </a:r>
            <a:r>
              <a:rPr lang="ru-RU" sz="2300" dirty="0" smtClean="0"/>
              <a:t> — представителя панцирных ящеров анкилозавров.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85728"/>
            <a:ext cx="87190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История изучения динозавров</a:t>
            </a:r>
            <a:endParaRPr lang="ru-RU" sz="4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000504"/>
            <a:ext cx="5608309" cy="24669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43636" y="4357694"/>
            <a:ext cx="27860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Реконструкция игуанодона </a:t>
            </a:r>
            <a:r>
              <a:rPr lang="ru-RU" sz="2000" b="1" i="1" dirty="0" err="1" smtClean="0"/>
              <a:t>Г.Мантелла</a:t>
            </a:r>
            <a:r>
              <a:rPr lang="ru-RU" sz="2000" b="1" i="1" dirty="0" smtClean="0"/>
              <a:t> — первая в истории реконструкция динозавра.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000108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В 1842 году английский биолог Ричард Оуэн, констатировав несомненное сходство между этими тремя видами и их отличие от современных рептилий, выделил их в особый подотряд, назвав его </a:t>
            </a:r>
            <a:r>
              <a:rPr lang="ru-RU" sz="2400" dirty="0" err="1" smtClean="0"/>
              <a:t>Dinosauria</a:t>
            </a:r>
            <a:r>
              <a:rPr lang="ru-RU" sz="2400" dirty="0" smtClean="0"/>
              <a:t> («ужасные ящеры»).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915107"/>
            <a:ext cx="4857784" cy="36190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286380" y="3500438"/>
            <a:ext cx="32861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/>
              <a:t>Мезозойская фауна в представлениях середины XIX в. На переднем плане изображены мегалозавры, реконструированные Р.Оуэном как четвероногие существа.</a:t>
            </a:r>
            <a:endParaRPr lang="ru-RU" sz="20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85728"/>
            <a:ext cx="87190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4400" b="1" dirty="0" smtClean="0"/>
              <a:t>История изучения динозавров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Динозавры относятся к группе архозавров, или «господствующих рептилий». К этой группе также относятся крокодилы, птерозавры, текодонты,  выделяют динозавров как </a:t>
            </a:r>
            <a:r>
              <a:rPr lang="ru-RU" sz="2000" dirty="0" err="1" smtClean="0"/>
              <a:t>надотряд</a:t>
            </a:r>
            <a:r>
              <a:rPr lang="ru-RU" sz="2000" dirty="0" smtClean="0"/>
              <a:t>, к которому относятся два больших отряда, различающихся строением таза: ящеротазовые (</a:t>
            </a:r>
            <a:r>
              <a:rPr lang="ru-RU" sz="2000" dirty="0" err="1" smtClean="0"/>
              <a:t>Saurischia</a:t>
            </a:r>
            <a:r>
              <a:rPr lang="ru-RU" sz="2000" dirty="0" smtClean="0"/>
              <a:t>) и птицетазовые (</a:t>
            </a:r>
            <a:r>
              <a:rPr lang="ru-RU" sz="2000" dirty="0" err="1" smtClean="0"/>
              <a:t>Ornithischia</a:t>
            </a:r>
            <a:r>
              <a:rPr lang="ru-RU" sz="2000" dirty="0" smtClean="0"/>
              <a:t>).</a:t>
            </a:r>
          </a:p>
          <a:p>
            <a:pPr algn="ctr"/>
            <a:endParaRPr lang="ru-RU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786058"/>
            <a:ext cx="2628900" cy="2162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1472" y="5357826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Тазовые кости птицетазовых динозавров. Лобковые кости направлены назад.</a:t>
            </a:r>
            <a:endParaRPr lang="ru-RU" b="1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714620"/>
            <a:ext cx="2638425" cy="2486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214942" y="5357826"/>
            <a:ext cx="3714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Тазовые кости ящеротазовых динозавров. Лобковые кости выступают вперёд.</a:t>
            </a:r>
            <a:endParaRPr lang="ru-RU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357166"/>
            <a:ext cx="46473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/>
              <a:t>Классификация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89</TotalTime>
  <Words>1255</Words>
  <Application>Microsoft Office PowerPoint</Application>
  <PresentationFormat>Экран (4:3)</PresentationFormat>
  <Paragraphs>48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Динозавры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13</cp:revision>
  <dcterms:created xsi:type="dcterms:W3CDTF">2011-01-19T19:10:16Z</dcterms:created>
  <dcterms:modified xsi:type="dcterms:W3CDTF">2012-10-02T10:41:58Z</dcterms:modified>
</cp:coreProperties>
</file>