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71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ru.wikipedia.org/wiki/%D0%9A%D1%83%D1%82%D1%80%D0%BE%D0%B2%D1%8B%D0%B5" TargetMode="External"/><Relationship Id="rId7" Type="http://schemas.openxmlformats.org/officeDocument/2006/relationships/hyperlink" Target="http://ru.wikipedia.org/wiki/%D0%A1%D0%BE%D1%86%D0%B2%D0%B5%D1%82%D0%B8%D0%B5" TargetMode="External"/><Relationship Id="rId2" Type="http://schemas.openxmlformats.org/officeDocument/2006/relationships/hyperlink" Target="http://ru.wikipedia.org/wiki/%D0%9C%D0%BE%D0%BD%D0%BE%D1%82%D0%B8%D0%BF%D0%BD%D1%8B%D0%B9_%D1%80%D0%BE%D0%B4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A%D0%BE%D0%BC%D0%BD%D0%B0%D1%82%D0%BD%D0%BE%D0%B5_%D1%80%D0%B0%D1%81%D1%82%D0%B5%D0%BD%D0%B8%D0%B5" TargetMode="External"/><Relationship Id="rId5" Type="http://schemas.openxmlformats.org/officeDocument/2006/relationships/hyperlink" Target="http://ru.wikipedia.org/wiki/%D0%9B%D0%B0%D0%BD%D0%B4%D1%88%D0%B0%D1%84%D1%82%D0%BD%D1%8B%D0%B9_%D0%B4%D0%B8%D0%B7%D0%B0%D0%B9%D0%BD" TargetMode="External"/><Relationship Id="rId4" Type="http://schemas.openxmlformats.org/officeDocument/2006/relationships/hyperlink" Target="http://ru.wikipedia.org/wiki/%D0%A1%D1%83%D0%B1%D1%82%D1%80%D0%BE%D0%BF%D0%B8%D0%BA%D0%B8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ru.wikipedia.org/wiki/%D0%97%D0%BE%D0%BD%D1%82%D0%B8%D1%87%D0%BD%D1%8B%D0%B5" TargetMode="External"/><Relationship Id="rId7" Type="http://schemas.openxmlformats.org/officeDocument/2006/relationships/hyperlink" Target="http://ru.wikipedia.org/wiki/%D0%A6%D0%B2%D0%B5%D1%82%D0%BE%D0%BA" TargetMode="External"/><Relationship Id="rId2" Type="http://schemas.openxmlformats.org/officeDocument/2006/relationships/hyperlink" Target="http://ru.wikipedia.org/wiki/%D0%A0%D0%BE%D0%B4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A1%D1%82%D0%B5%D0%B1%D0%B5%D0%BB%D1%8C" TargetMode="External"/><Relationship Id="rId5" Type="http://schemas.openxmlformats.org/officeDocument/2006/relationships/hyperlink" Target="http://ru.wikipedia.org/wiki/%D0%A2%D1%80%D0%B0%D0%B2%D1%8F%D0%BD%D0%B8%D1%81%D1%82%D1%8B%D0%B5_%D1%80%D0%B0%D1%81%D1%82%D0%B5%D0%BD%D0%B8%D1%8F" TargetMode="External"/><Relationship Id="rId4" Type="http://schemas.openxmlformats.org/officeDocument/2006/relationships/hyperlink" Target="http://ru.wikipedia.org/wiki/%D0%A1%D0%B8%D0%BB%D0%BE%D1%81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0%D0%B4%D0%B0%D0%B3%D0%B0%D1%81%D0%BA%D0%B0%D1%80" TargetMode="External"/><Relationship Id="rId3" Type="http://schemas.openxmlformats.org/officeDocument/2006/relationships/hyperlink" Target="http://ru.wikipedia.org/wiki/%D0%91%D0%BE%D0%B1%D0%BE%D0%B2%D1%8B%D0%B5" TargetMode="External"/><Relationship Id="rId7" Type="http://schemas.openxmlformats.org/officeDocument/2006/relationships/hyperlink" Target="http://ru.wikipedia.org/wiki/%D0%98%D0%BD%D0%B4%D0%B8%D1%8F" TargetMode="External"/><Relationship Id="rId2" Type="http://schemas.openxmlformats.org/officeDocument/2006/relationships/hyperlink" Target="http://ru.wikipedia.org/wiki/%D0%A0%D0%BE%D0%B4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0%D0%B2%D1%81%D1%82%D1%80%D0%B0%D0%BB%D0%B8%D1%8F" TargetMode="External"/><Relationship Id="rId5" Type="http://schemas.openxmlformats.org/officeDocument/2006/relationships/hyperlink" Target="http://ru.wikipedia.org/wiki/%D0%9C%D0%B5%D0%BA%D1%81%D0%B8%D0%BA%D0%B0" TargetMode="External"/><Relationship Id="rId4" Type="http://schemas.openxmlformats.org/officeDocument/2006/relationships/hyperlink" Target="http://ru.wikipedia.org/wiki/%D0%9F%D1%83%D1%81%D1%82%D1%8B%D0%BD%D1%8F" TargetMode="External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A1%D0%A1%D0%A0" TargetMode="External"/><Relationship Id="rId3" Type="http://schemas.openxmlformats.org/officeDocument/2006/relationships/hyperlink" Target="http://ru.wikipedia.org/wiki/%D0%A2%D1%80%D0%B0%D0%B2%D0%B0" TargetMode="External"/><Relationship Id="rId7" Type="http://schemas.openxmlformats.org/officeDocument/2006/relationships/hyperlink" Target="http://ru.wikipedia.org/wiki/%D0%A1%D1%80%D0%B5%D0%B4%D0%B8%D0%B7%D0%B5%D0%BC%D0%BD%D0%BE%D0%BC%D0%BE%D1%80%D1%8C%D0%B5" TargetMode="External"/><Relationship Id="rId2" Type="http://schemas.openxmlformats.org/officeDocument/2006/relationships/hyperlink" Target="http://ru.wikipedia.org/wiki/%D0%A0%D0%BE%D0%B4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0%D1%84%D1%80%D0%B8%D0%BA%D0%B0" TargetMode="External"/><Relationship Id="rId11" Type="http://schemas.openxmlformats.org/officeDocument/2006/relationships/image" Target="../media/image13.jpeg"/><Relationship Id="rId5" Type="http://schemas.openxmlformats.org/officeDocument/2006/relationships/hyperlink" Target="http://ru.wikipedia.org/wiki/%D0%90%D0%B7%D0%B8%D1%8F" TargetMode="External"/><Relationship Id="rId10" Type="http://schemas.openxmlformats.org/officeDocument/2006/relationships/hyperlink" Target="http://ru.wikipedia.org/wiki/%D0%97%D0%B0%D0%BF%D0%B0%D0%B4%D0%BD%D0%B0%D1%8F_%D0%A1%D0%B8%D0%B1%D0%B8%D1%80%D1%8C" TargetMode="External"/><Relationship Id="rId4" Type="http://schemas.openxmlformats.org/officeDocument/2006/relationships/hyperlink" Target="http://ru.wikipedia.org/wiki/%D0%95%D0%B2%D1%80%D0%BE%D0%BF%D0%B0" TargetMode="External"/><Relationship Id="rId9" Type="http://schemas.openxmlformats.org/officeDocument/2006/relationships/hyperlink" Target="http://ru.wikipedia.org/wiki/%D0%9A%D0%B0%D0%B2%D0%BA%D0%B0%D0%B7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0%D1%81%D0%BB%D1%91%D0%BD%D0%BE%D0%B2%D1%8B%D0%B5" TargetMode="External"/><Relationship Id="rId13" Type="http://schemas.openxmlformats.org/officeDocument/2006/relationships/hyperlink" Target="http://ru.wikipedia.org/wiki/%D0%95%D0%B2%D1%80%D0%BE%D0%BF%D0%B5%D0%B9%D1%81%D0%BA%D0%B0%D1%8F_%D1%87%D0%B0%D1%81%D1%82%D1%8C_%D0%A0%D0%BE%D1%81%D1%81%D0%B8%D0%B8" TargetMode="External"/><Relationship Id="rId18" Type="http://schemas.openxmlformats.org/officeDocument/2006/relationships/image" Target="../media/image2.jpeg"/><Relationship Id="rId3" Type="http://schemas.openxmlformats.org/officeDocument/2006/relationships/hyperlink" Target="http://ru.wikipedia.org/wiki/%D0%A2%D1%80%D0%B0%D0%B2%D0%B0" TargetMode="External"/><Relationship Id="rId7" Type="http://schemas.openxmlformats.org/officeDocument/2006/relationships/hyperlink" Target="http://ru.wikipedia.org/wiki/%D0%A1%D0%B5%D0%BC%D0%B5%D0%B9%D1%81%D1%82%D0%B2%D0%BE" TargetMode="External"/><Relationship Id="rId12" Type="http://schemas.openxmlformats.org/officeDocument/2006/relationships/hyperlink" Target="http://ru.wikipedia.org/wiki/%D0%A0%D0%BE%D1%81%D1%81%D0%B8%D1%8F" TargetMode="External"/><Relationship Id="rId17" Type="http://schemas.openxmlformats.org/officeDocument/2006/relationships/hyperlink" Target="http://ru.wikipedia.org/wiki/%D0%9F%D1%80%D0%B8%D0%B1%D0%B0%D0%BB%D1%82%D0%B8%D0%BA%D0%B0" TargetMode="External"/><Relationship Id="rId2" Type="http://schemas.openxmlformats.org/officeDocument/2006/relationships/hyperlink" Target="http://ru.wikipedia.org/wiki/%D0%94%D0%B2%D1%83%D0%BB%D0%B5%D1%82%D0%BD%D0%B8%D0%B5_%D1%80%D0%B0%D1%81%D1%82%D0%B5%D0%BD%D0%B8%D1%8F" TargetMode="External"/><Relationship Id="rId16" Type="http://schemas.openxmlformats.org/officeDocument/2006/relationships/hyperlink" Target="http://ru.wikipedia.org/wiki/%D0%91%D0%B5%D0%BB%D0%BE%D1%80%D1%83%D1%81%D1%81%D0%B8%D1%8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1%D0%B5%D0%BB%D0%B5%D0%BD%D0%B0" TargetMode="External"/><Relationship Id="rId11" Type="http://schemas.openxmlformats.org/officeDocument/2006/relationships/hyperlink" Target="http://ru.wikipedia.org/wiki/%D0%9A%D0%BE%D1%80%D0%B5%D0%BD%D1%8C" TargetMode="External"/><Relationship Id="rId5" Type="http://schemas.openxmlformats.org/officeDocument/2006/relationships/hyperlink" Target="http://ru.wikipedia.org/wiki/%D0%A0%D0%BE%D0%B4" TargetMode="External"/><Relationship Id="rId15" Type="http://schemas.openxmlformats.org/officeDocument/2006/relationships/hyperlink" Target="http://ru.wikipedia.org/wiki/%D0%A3%D0%BA%D1%80%D0%B0%D0%B8%D0%BD%D0%B0" TargetMode="External"/><Relationship Id="rId10" Type="http://schemas.openxmlformats.org/officeDocument/2006/relationships/hyperlink" Target="http://ru.wikipedia.org/wiki/%D0%97%D0%B0%D0%BF%D0%B0%D1%85" TargetMode="External"/><Relationship Id="rId4" Type="http://schemas.openxmlformats.org/officeDocument/2006/relationships/hyperlink" Target="http://ru.wikipedia.org/wiki/%D0%91%D0%B8%D0%BE%D0%BB%D0%BE%D0%B3%D0%B8%D1%87%D0%B5%D1%81%D0%BA%D0%B8%D0%B9_%D0%B2%D0%B8%D0%B4" TargetMode="External"/><Relationship Id="rId9" Type="http://schemas.openxmlformats.org/officeDocument/2006/relationships/hyperlink" Target="http://ru.wikipedia.org/wiki/%D0%95%D0%B2%D1%80%D0%B0%D0%B7%D0%B8%D1%8F" TargetMode="External"/><Relationship Id="rId14" Type="http://schemas.openxmlformats.org/officeDocument/2006/relationships/hyperlink" Target="http://ru.wikipedia.org/wiki/%D0%97%D0%B0%D0%BF%D0%B0%D0%B4%D0%BD%D0%B0%D1%8F_%D0%A1%D0%B8%D0%B1%D0%B8%D1%80%D1%8C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E%D1%80%D0%BE%D0%BD%D0%B8%D0%B9_%D0%B3%D0%BB%D0%B0%D0%B7_%D1%87%D0%B5%D1%82%D1%8B%D1%80%D1%91%D1%85%D0%BB%D0%B8%D1%81%D1%82%D0%BD%D1%8B%D0%B9" TargetMode="External"/><Relationship Id="rId13" Type="http://schemas.openxmlformats.org/officeDocument/2006/relationships/hyperlink" Target="http://ru.wikipedia.org/wiki/%D0%9A%D0%B0%D0%BC%D1%87%D0%B0%D1%82%D0%BA%D0%B0" TargetMode="External"/><Relationship Id="rId18" Type="http://schemas.openxmlformats.org/officeDocument/2006/relationships/image" Target="../media/image3.jpeg"/><Relationship Id="rId3" Type="http://schemas.openxmlformats.org/officeDocument/2006/relationships/hyperlink" Target="http://ru.wikipedia.org/wiki/%D0%9E%D0%B4%D0%BD%D0%BE%D0%B4%D0%BE%D0%BB%D1%8C%D0%BD%D1%8B%D0%B5" TargetMode="External"/><Relationship Id="rId7" Type="http://schemas.openxmlformats.org/officeDocument/2006/relationships/hyperlink" Target="http://ru.wikipedia.org/wiki/%D0%A6%D0%B2%D0%B5%D1%82%D0%BE%D0%BA" TargetMode="External"/><Relationship Id="rId12" Type="http://schemas.openxmlformats.org/officeDocument/2006/relationships/hyperlink" Target="http://ru.wikipedia.org/wiki/%D0%90%D0%B7%D0%B8%D1%8F" TargetMode="External"/><Relationship Id="rId17" Type="http://schemas.openxmlformats.org/officeDocument/2006/relationships/hyperlink" Target="http://ru.wikipedia.org/w/index.php?title=%D0%92%D0%BE%D1%80%D0%BE%D0%BD%D0%B8%D0%B9_%D0%B3%D0%BB%D0%B0%D0%B7_%D0%BC%D0%BD%D0%BE%D0%B3%D0%BE%D0%BB%D0%B8%D1%81%D1%82%D0%BD%D1%8B%D0%B9&amp;action=edit&amp;redlink=1" TargetMode="External"/><Relationship Id="rId2" Type="http://schemas.openxmlformats.org/officeDocument/2006/relationships/hyperlink" Target="http://ru.wikipedia.org/wiki/%D0%A0%D0%BE%D0%B4" TargetMode="External"/><Relationship Id="rId16" Type="http://schemas.openxmlformats.org/officeDocument/2006/relationships/hyperlink" Target="http://ru.wikipedia.org/wiki/%D0%93%D0%B8%D0%BC%D0%B0%D0%BB%D0%B0%D0%B8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B%D0%B8%D1%81%D1%82" TargetMode="External"/><Relationship Id="rId11" Type="http://schemas.openxmlformats.org/officeDocument/2006/relationships/hyperlink" Target="http://ru.wikipedia.org/wiki/%D0%A3%D0%BC%D0%B5%D1%80%D0%B5%D0%BD%D0%BD%D1%8B%D0%B9_%D0%BA%D0%BB%D0%B8%D0%BC%D0%B0%D1%82" TargetMode="External"/><Relationship Id="rId5" Type="http://schemas.openxmlformats.org/officeDocument/2006/relationships/hyperlink" Target="http://ru.wikipedia.org/wiki/%D0%A1%D1%82%D0%B5%D0%B1%D0%B5%D0%BB%D1%8C" TargetMode="External"/><Relationship Id="rId15" Type="http://schemas.openxmlformats.org/officeDocument/2006/relationships/hyperlink" Target="http://ru.wikipedia.org/w/index.php?title=%D0%92%D0%BE%D1%80%D0%BE%D0%BD%D0%B8%D0%B9_%D0%B3%D0%BB%D0%B0%D0%B7_%D0%BD%D0%B5%D0%BF%D0%BE%D0%BB%D0%BD%D1%8B%D0%B9&amp;action=edit&amp;redlink=1" TargetMode="External"/><Relationship Id="rId10" Type="http://schemas.openxmlformats.org/officeDocument/2006/relationships/hyperlink" Target="http://ru.wikipedia.org/wiki/%D0%A6%D0%B5%D0%BD%D1%82%D1%80%D0%B0%D0%BB%D1%8C%D0%BD%D0%B0%D1%8F_%D0%95%D0%B2%D1%80%D0%BE%D0%BF%D0%B0" TargetMode="External"/><Relationship Id="rId4" Type="http://schemas.openxmlformats.org/officeDocument/2006/relationships/hyperlink" Target="http://ru.wikipedia.org/wiki/%D0%9C%D0%B5%D0%BB%D0%B0%D0%BD%D1%82%D0%B8%D0%B5%D0%B2%D1%8B%D0%B5" TargetMode="External"/><Relationship Id="rId9" Type="http://schemas.openxmlformats.org/officeDocument/2006/relationships/hyperlink" Target="http://ru.wikipedia.org/wiki/%D0%9B%D0%B5%D1%81" TargetMode="External"/><Relationship Id="rId14" Type="http://schemas.openxmlformats.org/officeDocument/2006/relationships/hyperlink" Target="http://ru.wikipedia.org/wiki/%D0%9A%D0%B0%D0%B2%D0%BA%D0%B0%D0%B7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ru.wikipedia.org/wiki/%D0%91%D0%B8%D0%BE%D0%BB%D0%BE%D0%B3%D0%B8%D1%87%D0%B5%D1%81%D0%BA%D0%B8%D0%B9_%D0%B2%D0%B8%D0%B4" TargetMode="External"/><Relationship Id="rId7" Type="http://schemas.openxmlformats.org/officeDocument/2006/relationships/hyperlink" Target="http://ru.wikipedia.org/wiki/%D0%9F%D0%B0%D1%81%D0%BB%D1%91%D0%BD%D0%BE%D0%B2%D1%8B%D0%B5" TargetMode="External"/><Relationship Id="rId2" Type="http://schemas.openxmlformats.org/officeDocument/2006/relationships/hyperlink" Target="http://ru.wikipedia.org/wiki/%D0%95%D0%B2%D1%80%D0%BE%D0%BF%D0%B0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4%D1%83%D1%80%D0%BC%D0%B0%D0%BD" TargetMode="External"/><Relationship Id="rId5" Type="http://schemas.openxmlformats.org/officeDocument/2006/relationships/hyperlink" Target="http://ru.wikipedia.org/wiki/%D0%A0%D0%BE%D0%B4" TargetMode="External"/><Relationship Id="rId4" Type="http://schemas.openxmlformats.org/officeDocument/2006/relationships/hyperlink" Target="http://ru.wikipedia.org/wiki/%D0%A2%D1%80%D0%B0%D0%B2%D0%B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0%B4%D0%BD%D0%BE%D0%BB%D0%B5%D1%82%D0%BD%D0%B8%D0%B5_%D1%80%D0%B0%D1%81%D1%82%D0%B5%D0%BD%D0%B8%D1%8F" TargetMode="External"/><Relationship Id="rId13" Type="http://schemas.openxmlformats.org/officeDocument/2006/relationships/hyperlink" Target="http://ru.wikipedia.org/wiki/%D0%9F%D0%BB%D0%BE%D0%B4" TargetMode="External"/><Relationship Id="rId18" Type="http://schemas.openxmlformats.org/officeDocument/2006/relationships/image" Target="../media/image5.jpeg"/><Relationship Id="rId3" Type="http://schemas.openxmlformats.org/officeDocument/2006/relationships/hyperlink" Target="http://ru.wikipedia.org/wiki/%D0%9F%D0%B0%D1%81%D0%BB%D1%91%D0%BD%D0%BE%D0%B2%D1%8B%D0%B5" TargetMode="External"/><Relationship Id="rId7" Type="http://schemas.openxmlformats.org/officeDocument/2006/relationships/hyperlink" Target="http://ru.wikipedia.org/wiki/%D0%95%D0%B2%D1%80%D0%B0%D0%B7%D0%B8%D1%8F" TargetMode="External"/><Relationship Id="rId12" Type="http://schemas.openxmlformats.org/officeDocument/2006/relationships/hyperlink" Target="http://ru.wikipedia.org/wiki/%D0%A6%D0%B2%D0%B5%D1%82%D0%BE%D0%BA" TargetMode="External"/><Relationship Id="rId17" Type="http://schemas.openxmlformats.org/officeDocument/2006/relationships/hyperlink" Target="http://ru.wikipedia.org/wiki/%D0%A0%D0%BE%D1%81%D1%81%D0%B8%D1%8F" TargetMode="External"/><Relationship Id="rId2" Type="http://schemas.openxmlformats.org/officeDocument/2006/relationships/hyperlink" Target="http://ru.wikipedia.org/wiki/%D0%A0%D0%B0%D1%81%D1%82%D0%B5%D0%BD%D0%B8%D0%B5" TargetMode="External"/><Relationship Id="rId16" Type="http://schemas.openxmlformats.org/officeDocument/2006/relationships/hyperlink" Target="http://ru.wikipedia.org/wiki/%D0%AD%D1%84%D0%B8%D0%BE%D0%BF%D0%B8%D1%8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F%D0%B0%D1%81%D0%BB%D1%91%D0%BD" TargetMode="External"/><Relationship Id="rId11" Type="http://schemas.openxmlformats.org/officeDocument/2006/relationships/hyperlink" Target="http://ru.wikipedia.org/wiki/%D0%9B%D0%B8%D1%81%D1%82" TargetMode="External"/><Relationship Id="rId5" Type="http://schemas.openxmlformats.org/officeDocument/2006/relationships/hyperlink" Target="http://ru.wikipedia.org/wiki/%D0%A0%D0%BE%D0%B4" TargetMode="External"/><Relationship Id="rId15" Type="http://schemas.openxmlformats.org/officeDocument/2006/relationships/hyperlink" Target="http://ru.wikipedia.org/wiki/%D0%98%D0%BD%D0%B4%D0%B8%D1%8F" TargetMode="External"/><Relationship Id="rId10" Type="http://schemas.openxmlformats.org/officeDocument/2006/relationships/hyperlink" Target="http://ru.wikipedia.org/wiki/%D0%A1%D1%82%D0%B5%D0%B1%D0%B5%D0%BB%D1%8C" TargetMode="External"/><Relationship Id="rId4" Type="http://schemas.openxmlformats.org/officeDocument/2006/relationships/hyperlink" Target="http://ru.wikipedia.org/wiki/%D0%91%D0%B8%D0%BE%D0%BB%D0%BE%D0%B3%D0%B8%D1%87%D0%B5%D1%81%D0%BA%D0%B8%D0%B9_%D0%B2%D0%B8%D0%B4" TargetMode="External"/><Relationship Id="rId9" Type="http://schemas.openxmlformats.org/officeDocument/2006/relationships/hyperlink" Target="http://ru.wikipedia.org/wiki/%D0%A2%D1%80%D0%B0%D0%B2%D0%B0" TargetMode="External"/><Relationship Id="rId14" Type="http://schemas.openxmlformats.org/officeDocument/2006/relationships/hyperlink" Target="http://ru.wikipedia.org/wiki/%D0%AF%D0%B3%D0%BE%D0%B4%D0%B0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ru.wikipedia.org/wiki/%D0%91%D0%B8%D0%BE%D0%BB%D0%BE%D0%B3%D0%B8%D1%87%D0%B5%D1%81%D0%BA%D0%B8%D0%B9_%D0%B2%D0%B8%D0%B4" TargetMode="External"/><Relationship Id="rId7" Type="http://schemas.openxmlformats.org/officeDocument/2006/relationships/hyperlink" Target="http://ru.wikipedia.org/wiki/%D0%95%D0%B2%D1%80%D0%BE%D0%BF%D0%B0" TargetMode="External"/><Relationship Id="rId2" Type="http://schemas.openxmlformats.org/officeDocument/2006/relationships/hyperlink" Target="http://ru.wikipedia.org/wiki/%D0%AF%D0%B4%D0%BE%D0%B2%D0%B8%D1%82%D0%BE%D0%B5_%D1%80%D0%B0%D1%81%D1%82%D0%B5%D0%BD%D0%B8%D0%B5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7%D0%BE%D0%BD%D1%82%D0%B8%D1%87%D0%BD%D1%8B%D0%B5" TargetMode="External"/><Relationship Id="rId5" Type="http://schemas.openxmlformats.org/officeDocument/2006/relationships/hyperlink" Target="http://ru.wikipedia.org/wiki/%D0%92%D1%91%D1%85" TargetMode="External"/><Relationship Id="rId4" Type="http://schemas.openxmlformats.org/officeDocument/2006/relationships/hyperlink" Target="http://ru.wikipedia.org/wiki/%D0%A0%D0%BE%D0%B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0%D1%81%D0%BB%D1%91%D0%BD%D0%BE%D0%B2%D1%8B%D0%B5" TargetMode="External"/><Relationship Id="rId2" Type="http://schemas.openxmlformats.org/officeDocument/2006/relationships/hyperlink" Target="http://ru.wikipedia.org/wiki/%D0%A0%D0%BE%D0%B4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hyperlink" Target="http://ru.wikipedia.org/wiki/%D0%90%D0%B4%D0%B4%D0%B8%D0%BA%D1%86%D0%B8%D1%8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648071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              МБОУ «</a:t>
            </a:r>
            <a:r>
              <a:rPr lang="ru-RU" sz="2400" dirty="0" err="1" smtClean="0"/>
              <a:t>Джанайская</a:t>
            </a:r>
            <a:r>
              <a:rPr lang="ru-RU" sz="2400" dirty="0" smtClean="0"/>
              <a:t> СОШ»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656784" cy="39604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Презентация на тему 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   «Ядовитые растения»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5085184"/>
            <a:ext cx="4283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выполнила:</a:t>
            </a:r>
          </a:p>
          <a:p>
            <a:r>
              <a:rPr lang="ru-RU" dirty="0" smtClean="0"/>
              <a:t> ученица 8 класса</a:t>
            </a:r>
          </a:p>
          <a:p>
            <a:r>
              <a:rPr lang="ru-RU" dirty="0" smtClean="0"/>
              <a:t> Джуманова Лиана </a:t>
            </a:r>
          </a:p>
          <a:p>
            <a:r>
              <a:rPr lang="ru-RU" dirty="0" smtClean="0"/>
              <a:t>Учитель ОБЖ: </a:t>
            </a:r>
            <a:r>
              <a:rPr lang="ru-RU" dirty="0" err="1" smtClean="0"/>
              <a:t>Утешева</a:t>
            </a:r>
            <a:r>
              <a:rPr lang="ru-RU" dirty="0" smtClean="0"/>
              <a:t> </a:t>
            </a:r>
            <a:r>
              <a:rPr lang="ru-RU" dirty="0" err="1" smtClean="0"/>
              <a:t>Люция</a:t>
            </a:r>
            <a:r>
              <a:rPr lang="ru-RU" dirty="0" smtClean="0"/>
              <a:t> </a:t>
            </a:r>
            <a:r>
              <a:rPr lang="ru-RU" dirty="0" err="1" smtClean="0"/>
              <a:t>Кубашовна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548680"/>
            <a:ext cx="3754759" cy="5577483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Ландыш майский </a:t>
            </a:r>
            <a:r>
              <a:rPr lang="ru-RU" sz="1600" dirty="0" smtClean="0"/>
              <a:t>— многолетнее травянистое растение семейства лилейных с ползучим разветвленным корневищем и тонкими корнями в узлах. Подземное корневище не толще гусиного пера, несет близ верхушки несколько бледных небольших низовых листьев, полускрытых в земле.  Ландыш широко распространён в умеренной зоне северного полушария - в Крыму, на Кавказе, в Восточной части Сибири, на Дальнем в Востоке и в Европейской части России. </a:t>
            </a:r>
            <a:br>
              <a:rPr lang="ru-RU" sz="1600" dirty="0" smtClean="0"/>
            </a:br>
            <a:r>
              <a:rPr lang="ru-RU" sz="1600" dirty="0" smtClean="0"/>
              <a:t>Занесен в Красную Книгу.</a:t>
            </a:r>
            <a:endParaRPr lang="ru-RU" sz="1600" dirty="0"/>
          </a:p>
        </p:txBody>
      </p:sp>
      <p:pic>
        <p:nvPicPr>
          <p:cNvPr id="5" name="Содержимое 4" descr="275px-Convallaria-oliv-r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868144" y="2492896"/>
            <a:ext cx="1509737" cy="201481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4114800" cy="5865515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Горицвет</a:t>
            </a:r>
            <a:r>
              <a:rPr lang="ru-RU" sz="1600" dirty="0" smtClean="0"/>
              <a:t>- это травянистое растение высотой до 60 см, представитель семейства Лютиковых. Многолетник с вертикальным коротким корневищем и голыми округлыми стеблями. Верхние листья у горицвета линейные, сидячие, а нижние - в виде бурых чешуй. Желтые крупные цветки расположены на верхушках стеблей. Цветет горицвет в апреле. Распространено это растение в основном в степных и лесостепных районах Восточной и Центральной Европы. Горицвет растет на Украине, в Крыму, в Северном Казахстане, в </a:t>
            </a:r>
            <a:r>
              <a:rPr lang="ru-RU" sz="1600" dirty="0" err="1" smtClean="0"/>
              <a:t>Предкавказье</a:t>
            </a:r>
            <a:r>
              <a:rPr lang="ru-RU" sz="1600" dirty="0" smtClean="0"/>
              <a:t>, </a:t>
            </a:r>
            <a:r>
              <a:rPr lang="ru-RU" sz="1600" dirty="0" err="1" smtClean="0"/>
              <a:t>в</a:t>
            </a:r>
            <a:r>
              <a:rPr lang="ru-RU" sz="1600" dirty="0" smtClean="0"/>
              <a:t> Сибири, на всей территории средней полосы России, на Урале. Любит открытые плодородные участки - степные склоны, лесные опушки и луга, известняки.</a:t>
            </a:r>
            <a:endParaRPr lang="ru-RU" sz="1600" dirty="0"/>
          </a:p>
        </p:txBody>
      </p:sp>
      <p:pic>
        <p:nvPicPr>
          <p:cNvPr id="7" name="Содержимое 6" descr="goritsvet vesenniy 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940152" y="2799830"/>
            <a:ext cx="2771800" cy="18233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4042792" cy="5865515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>
                <a:hlinkClick r:id="rId2" tooltip="Монотипный род"/>
              </a:rPr>
              <a:t>Олеандр обыкновенный</a:t>
            </a:r>
            <a:r>
              <a:rPr lang="ru-RU" sz="1600" dirty="0" smtClean="0">
                <a:hlinkClick r:id="rId2" tooltip="Монотипный род"/>
              </a:rPr>
              <a:t>- монотипный род</a:t>
            </a:r>
            <a:r>
              <a:rPr lang="ru-RU" sz="1600" dirty="0" smtClean="0"/>
              <a:t> растений семейства </a:t>
            </a:r>
            <a:r>
              <a:rPr lang="ru-RU" sz="1600" dirty="0" err="1" smtClean="0">
                <a:hlinkClick r:id="rId3" tooltip="Кутровые"/>
              </a:rPr>
              <a:t>Кутровые</a:t>
            </a:r>
            <a:r>
              <a:rPr lang="ru-RU" sz="1600" dirty="0" smtClean="0"/>
              <a:t>. В диком виде олеандр широко распространён в </a:t>
            </a:r>
            <a:r>
              <a:rPr lang="ru-RU" sz="1600" dirty="0" smtClean="0">
                <a:hlinkClick r:id="rId4" tooltip="Субтропики"/>
              </a:rPr>
              <a:t>субтропических</a:t>
            </a:r>
            <a:r>
              <a:rPr lang="ru-RU" sz="1600" dirty="0" smtClean="0"/>
              <a:t> регионах планеты; широко применяется в </a:t>
            </a:r>
            <a:r>
              <a:rPr lang="ru-RU" sz="1600" dirty="0" smtClean="0">
                <a:hlinkClick r:id="rId5" tooltip="Ландшафтный дизайн"/>
              </a:rPr>
              <a:t>ландшафтном дизайне</a:t>
            </a:r>
            <a:r>
              <a:rPr lang="ru-RU" sz="1600" dirty="0" smtClean="0"/>
              <a:t> садов и парков. Культивируется и как </a:t>
            </a:r>
            <a:r>
              <a:rPr lang="ru-RU" sz="1600" dirty="0" smtClean="0">
                <a:hlinkClick r:id="rId6" tooltip="Комнатное растение"/>
              </a:rPr>
              <a:t>комнатное растение</a:t>
            </a:r>
            <a:r>
              <a:rPr lang="ru-RU" sz="1600" dirty="0" smtClean="0"/>
              <a:t>. Цветение — в летний период (июнь-июль). Цветки олеандра яркие, крупные, </a:t>
            </a:r>
            <a:r>
              <a:rPr lang="ru-RU" sz="1600" dirty="0" err="1" smtClean="0"/>
              <a:t>пятилепестоковые</a:t>
            </a:r>
            <a:r>
              <a:rPr lang="ru-RU" sz="1600" dirty="0" smtClean="0"/>
              <a:t>, расположены в конечных щитковидных соцветиях. Имеются цветовые вариации — наиболее обычны белые и розовые цветы, реже встречаются красные и жёлтые. В период цветения олеандра на концах молодых побегов появляются крупные цветки, собранные в плотные, хорошо заметные </a:t>
            </a:r>
            <a:r>
              <a:rPr lang="ru-RU" sz="1600" dirty="0" smtClean="0">
                <a:hlinkClick r:id="rId7" tooltip="Соцветие"/>
              </a:rPr>
              <a:t>соцветия</a:t>
            </a:r>
            <a:r>
              <a:rPr lang="ru-RU" sz="1600" dirty="0" smtClean="0"/>
              <a:t>. В настоящее время выведено много сортов олеандра с цветами различной формы.</a:t>
            </a:r>
            <a:endParaRPr lang="ru-RU" sz="1600" dirty="0"/>
          </a:p>
        </p:txBody>
      </p:sp>
      <p:pic>
        <p:nvPicPr>
          <p:cNvPr id="5" name="Содержимое 4" descr="697px-Oleander_stablo.jpg"/>
          <p:cNvPicPr>
            <a:picLocks noGrp="1" noChangeAspect="1"/>
          </p:cNvPicPr>
          <p:nvPr>
            <p:ph sz="half" idx="1"/>
          </p:nvPr>
        </p:nvPicPr>
        <p:blipFill>
          <a:blip r:embed="rId8" cstate="print"/>
          <a:stretch>
            <a:fillRect/>
          </a:stretch>
        </p:blipFill>
        <p:spPr>
          <a:xfrm>
            <a:off x="5580112" y="2492896"/>
            <a:ext cx="2655570" cy="2286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404664"/>
            <a:ext cx="4464496" cy="5937523"/>
          </a:xfrm>
        </p:spPr>
        <p:txBody>
          <a:bodyPr>
            <a:normAutofit/>
          </a:bodyPr>
          <a:lstStyle/>
          <a:p>
            <a:r>
              <a:rPr lang="ru-RU" sz="1600" b="1" dirty="0" err="1" smtClean="0"/>
              <a:t>Борщеви́к</a:t>
            </a:r>
            <a:r>
              <a:rPr lang="ru-RU" sz="1600" dirty="0" smtClean="0"/>
              <a:t>  — </a:t>
            </a:r>
            <a:r>
              <a:rPr lang="ru-RU" sz="1600" dirty="0" smtClean="0">
                <a:hlinkClick r:id="rId2" tooltip="Род"/>
              </a:rPr>
              <a:t>род</a:t>
            </a:r>
            <a:r>
              <a:rPr lang="ru-RU" sz="1600" dirty="0" smtClean="0"/>
              <a:t> растений семейства </a:t>
            </a:r>
            <a:r>
              <a:rPr lang="ru-RU" sz="1600" dirty="0" smtClean="0">
                <a:hlinkClick r:id="rId3" tooltip="Зонтичные"/>
              </a:rPr>
              <a:t>Зонтичные</a:t>
            </a:r>
            <a:r>
              <a:rPr lang="ru-RU" sz="1600" dirty="0" smtClean="0"/>
              <a:t>, насчитывающий приблизительно 60—70 видов, распространённых в умеренном поясе Восточного полушария (один вид — в Северной Америке). Разные виды борщевика выращиваются как декоративные растения, часть — как </a:t>
            </a:r>
            <a:r>
              <a:rPr lang="ru-RU" sz="1600" dirty="0" smtClean="0">
                <a:hlinkClick r:id="rId4" tooltip="Силос"/>
              </a:rPr>
              <a:t>силосные</a:t>
            </a:r>
            <a:r>
              <a:rPr lang="ru-RU" sz="1600" dirty="0" smtClean="0"/>
              <a:t> на корм скоту, некоторые годны в пищу и человеку. Борщевики — преимущественно двулетние, реже многолетние </a:t>
            </a:r>
            <a:r>
              <a:rPr lang="ru-RU" sz="1600" dirty="0" smtClean="0">
                <a:hlinkClick r:id="rId5" tooltip="Травянистые растения"/>
              </a:rPr>
              <a:t>травы</a:t>
            </a:r>
            <a:r>
              <a:rPr lang="ru-RU" sz="1600" dirty="0" smtClean="0"/>
              <a:t>. </a:t>
            </a:r>
            <a:r>
              <a:rPr lang="ru-RU" sz="1600" dirty="0" smtClean="0">
                <a:hlinkClick r:id="rId6" tooltip="Стебель"/>
              </a:rPr>
              <a:t>Стебли</a:t>
            </a:r>
            <a:r>
              <a:rPr lang="ru-RU" sz="1600" dirty="0" smtClean="0"/>
              <a:t> у разных видов возносятся на различную высоту — от 20—50 см до 250 см. </a:t>
            </a:r>
            <a:r>
              <a:rPr lang="ru-RU" sz="1600" dirty="0" smtClean="0">
                <a:hlinkClick r:id="rId7" tooltip="Цветок"/>
              </a:rPr>
              <a:t>Цветки</a:t>
            </a:r>
            <a:r>
              <a:rPr lang="ru-RU" sz="1600" dirty="0" smtClean="0"/>
              <a:t> мелкие, белые, реже зеленовато-жёлтые или ярко-розовые, собраны в сложные зонтики до 40 см в поперечнике. Зацветает большинство видов в июне, но продолжается цветение у разных видов до июля — августа.</a:t>
            </a:r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" name="Содержимое 4" descr="265px-Cow_Parsnip.jpg"/>
          <p:cNvPicPr>
            <a:picLocks noGrp="1" noChangeAspect="1"/>
          </p:cNvPicPr>
          <p:nvPr>
            <p:ph sz="half" idx="1"/>
          </p:nvPr>
        </p:nvPicPr>
        <p:blipFill>
          <a:blip r:embed="rId8" cstate="print"/>
          <a:stretch>
            <a:fillRect/>
          </a:stretch>
        </p:blipFill>
        <p:spPr>
          <a:xfrm>
            <a:off x="5469347" y="2348880"/>
            <a:ext cx="2503078" cy="294702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body" idx="2"/>
          </p:nvPr>
        </p:nvSpPr>
        <p:spPr>
          <a:xfrm>
            <a:off x="457200" y="260350"/>
            <a:ext cx="4186808" cy="5865813"/>
          </a:xfrm>
        </p:spPr>
        <p:txBody>
          <a:bodyPr/>
          <a:lstStyle/>
          <a:p>
            <a:r>
              <a:rPr lang="vi-VN" sz="1600" b="1" dirty="0" smtClean="0"/>
              <a:t>Ака́ция</a:t>
            </a:r>
            <a:r>
              <a:rPr lang="ru-RU" sz="1600" b="1" dirty="0" smtClean="0"/>
              <a:t>- </a:t>
            </a:r>
            <a:r>
              <a:rPr lang="ru-RU" sz="1600" dirty="0" smtClean="0"/>
              <a:t>крупный </a:t>
            </a:r>
            <a:r>
              <a:rPr lang="ru-RU" sz="1600" dirty="0" smtClean="0">
                <a:hlinkClick r:id="rId2" tooltip="Род"/>
              </a:rPr>
              <a:t>род</a:t>
            </a:r>
            <a:r>
              <a:rPr lang="ru-RU" sz="1600" dirty="0" smtClean="0"/>
              <a:t> цветковых растений семейства </a:t>
            </a:r>
            <a:r>
              <a:rPr lang="ru-RU" sz="1600" u="sng" dirty="0" smtClean="0">
                <a:hlinkClick r:id="rId3" tooltip="Бобовые"/>
              </a:rPr>
              <a:t>Бобовые</a:t>
            </a:r>
            <a:r>
              <a:rPr lang="ru-RU" sz="1600" u="sng" dirty="0" smtClean="0"/>
              <a:t>. </a:t>
            </a:r>
            <a:r>
              <a:rPr lang="ru-RU" sz="1600" dirty="0" smtClean="0"/>
              <a:t>Растут в различных экологических условиях — в сухих </a:t>
            </a:r>
            <a:r>
              <a:rPr lang="ru-RU" sz="1600" dirty="0" smtClean="0">
                <a:hlinkClick r:id="rId4" tooltip="Пустыня"/>
              </a:rPr>
              <a:t>пустынях</a:t>
            </a:r>
            <a:r>
              <a:rPr lang="ru-RU" sz="1600" dirty="0" smtClean="0"/>
              <a:t> (</a:t>
            </a:r>
            <a:r>
              <a:rPr lang="ru-RU" sz="1600" dirty="0" smtClean="0">
                <a:hlinkClick r:id="rId5" tooltip="Мексика"/>
              </a:rPr>
              <a:t>Мексика</a:t>
            </a:r>
            <a:r>
              <a:rPr lang="ru-RU" sz="1600" dirty="0" smtClean="0"/>
              <a:t>, </a:t>
            </a:r>
            <a:r>
              <a:rPr lang="ru-RU" sz="1600" dirty="0" smtClean="0">
                <a:hlinkClick r:id="rId6" tooltip="Австралия"/>
              </a:rPr>
              <a:t>Австралия</a:t>
            </a:r>
            <a:r>
              <a:rPr lang="ru-RU" sz="1600" dirty="0" smtClean="0"/>
              <a:t>), во влажных районах (</a:t>
            </a:r>
            <a:r>
              <a:rPr lang="ru-RU" sz="1600" dirty="0" smtClean="0">
                <a:hlinkClick r:id="rId7" tooltip="Индия"/>
              </a:rPr>
              <a:t>Индия</a:t>
            </a:r>
            <a:r>
              <a:rPr lang="ru-RU" sz="1600" dirty="0" smtClean="0"/>
              <a:t>, </a:t>
            </a:r>
            <a:r>
              <a:rPr lang="ru-RU" sz="1600" dirty="0" smtClean="0">
                <a:hlinkClick r:id="rId8" tooltip="Мадагаскар"/>
              </a:rPr>
              <a:t>Мадагаскар</a:t>
            </a:r>
            <a:r>
              <a:rPr lang="ru-RU" sz="1600" dirty="0" smtClean="0"/>
              <a:t>), обычно в низменных частях, в долинах рек на аллювиальных и каменистых почвах, содержащих минимальное количество извести; поднимаются в горы до 1000 м над уровнем моря. Часто образуют чистые насаждения.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800px-Acacia_Negev.JPG"/>
          <p:cNvPicPr>
            <a:picLocks noGrp="1" noChangeAspect="1"/>
          </p:cNvPicPr>
          <p:nvPr>
            <p:ph sz="half" idx="1"/>
          </p:nvPr>
        </p:nvPicPr>
        <p:blipFill>
          <a:blip r:embed="rId9" cstate="print"/>
          <a:stretch>
            <a:fillRect/>
          </a:stretch>
        </p:blipFill>
        <p:spPr>
          <a:xfrm>
            <a:off x="5070475" y="2400300"/>
            <a:ext cx="2438400" cy="18288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4906888" cy="5865515"/>
          </a:xfrm>
        </p:spPr>
        <p:txBody>
          <a:bodyPr/>
          <a:lstStyle/>
          <a:p>
            <a:r>
              <a:rPr lang="vi-VN" sz="1600" b="1" dirty="0" smtClean="0"/>
              <a:t>Напе́рстя́нка</a:t>
            </a:r>
            <a:r>
              <a:rPr lang="ru-RU" sz="1600" b="1" dirty="0" smtClean="0"/>
              <a:t> - 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2" tooltip="Род"/>
              </a:rPr>
              <a:t>род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3" tooltip="Трава"/>
              </a:rPr>
              <a:t>травянистых</a:t>
            </a:r>
            <a:r>
              <a:rPr lang="ru-RU" sz="1600" dirty="0" smtClean="0"/>
              <a:t> растений. Около 35 видов — в </a:t>
            </a:r>
            <a:r>
              <a:rPr lang="ru-RU" sz="1600" dirty="0" smtClean="0">
                <a:hlinkClick r:id="rId4" tooltip="Европа"/>
              </a:rPr>
              <a:t>Европе</a:t>
            </a:r>
            <a:r>
              <a:rPr lang="ru-RU" sz="1600" dirty="0" smtClean="0"/>
              <a:t>, Западной </a:t>
            </a:r>
            <a:r>
              <a:rPr lang="ru-RU" sz="1600" dirty="0" smtClean="0">
                <a:hlinkClick r:id="rId5" tooltip="Азия"/>
              </a:rPr>
              <a:t>Азии</a:t>
            </a:r>
            <a:r>
              <a:rPr lang="ru-RU" sz="1600" dirty="0" smtClean="0"/>
              <a:t> и Северной </a:t>
            </a:r>
            <a:r>
              <a:rPr lang="ru-RU" sz="1600" dirty="0" smtClean="0">
                <a:hlinkClick r:id="rId6" tooltip="Африка"/>
              </a:rPr>
              <a:t>Африке</a:t>
            </a:r>
            <a:r>
              <a:rPr lang="ru-RU" sz="1600" dirty="0" smtClean="0"/>
              <a:t>, главным образом в </a:t>
            </a:r>
            <a:r>
              <a:rPr lang="ru-RU" sz="1600" dirty="0" smtClean="0">
                <a:hlinkClick r:id="rId7" tooltip="Средиземноморье"/>
              </a:rPr>
              <a:t>Средиземноморье</a:t>
            </a:r>
            <a:r>
              <a:rPr lang="ru-RU" sz="1600" dirty="0" smtClean="0"/>
              <a:t>. В бывшем </a:t>
            </a:r>
            <a:r>
              <a:rPr lang="ru-RU" sz="1600" dirty="0" smtClean="0">
                <a:hlinkClick r:id="rId8" tooltip="СССР"/>
              </a:rPr>
              <a:t>СССР</a:t>
            </a:r>
            <a:r>
              <a:rPr lang="ru-RU" sz="1600" dirty="0" smtClean="0"/>
              <a:t> — 6 видов, из них 4 только на </a:t>
            </a:r>
            <a:r>
              <a:rPr lang="ru-RU" sz="1600" dirty="0" smtClean="0">
                <a:hlinkClick r:id="rId9" tooltip="Кавказ"/>
              </a:rPr>
              <a:t>Кавказе</a:t>
            </a:r>
            <a:r>
              <a:rPr lang="ru-RU" sz="1600" dirty="0" smtClean="0"/>
              <a:t>, а 2 также в Европейской части и </a:t>
            </a:r>
            <a:r>
              <a:rPr lang="ru-RU" sz="1600" dirty="0" smtClean="0">
                <a:hlinkClick r:id="rId10" tooltip="Западная Сибирь"/>
              </a:rPr>
              <a:t>Западной Сибири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Растут большей частью по лиственным и смешанным лесам, опушкам, полянам, кустарникам, лугам. Цветки наперстянки служат убежищем для насекомых в холодные ночи, так как температура ночью внутри цветка значительно выше, чем температура окружающего воздуха. Покидая свои убежища, насекомые переносят на себе пыльцу и оставляют на других цветках, способствуя тем самым опылению растений</a:t>
            </a:r>
          </a:p>
          <a:p>
            <a:endParaRPr lang="ru-RU" dirty="0"/>
          </a:p>
        </p:txBody>
      </p:sp>
      <p:pic>
        <p:nvPicPr>
          <p:cNvPr id="5" name="Содержимое 4" descr="450px-Digitalis_purpurea_220605.jpg"/>
          <p:cNvPicPr>
            <a:picLocks noGrp="1" noChangeAspect="1"/>
          </p:cNvPicPr>
          <p:nvPr>
            <p:ph sz="half" idx="1"/>
          </p:nvPr>
        </p:nvPicPr>
        <p:blipFill>
          <a:blip r:embed="rId11" cstate="print"/>
          <a:stretch>
            <a:fillRect/>
          </a:stretch>
        </p:blipFill>
        <p:spPr>
          <a:xfrm>
            <a:off x="6444208" y="2132856"/>
            <a:ext cx="2132608" cy="284347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Calibri" pitchFamily="34" charset="0"/>
              </a:rPr>
              <a:t>     Нельзя употреблять в пищу все подряд растения </a:t>
            </a:r>
            <a:r>
              <a:rPr lang="ru-RU" dirty="0" smtClean="0">
                <a:latin typeface="Calibri" pitchFamily="34" charset="0"/>
              </a:rPr>
              <a:t>,многие </a:t>
            </a:r>
            <a:r>
              <a:rPr lang="ru-RU" dirty="0" smtClean="0">
                <a:latin typeface="Calibri" pitchFamily="34" charset="0"/>
              </a:rPr>
              <a:t>из них ядовиты. Использовать те растения, которые вы знаете.  Если вы сомневаетесь, съедобно растение или нет, выдавите из него сок молочного </a:t>
            </a:r>
            <a:r>
              <a:rPr lang="ru-RU" smtClean="0">
                <a:latin typeface="Calibri" pitchFamily="34" charset="0"/>
              </a:rPr>
              <a:t>цвета-это </a:t>
            </a:r>
            <a:r>
              <a:rPr lang="ru-RU" dirty="0" smtClean="0">
                <a:latin typeface="Calibri" pitchFamily="34" charset="0"/>
              </a:rPr>
              <a:t>говорит о том, что растение ядовито (исключение составляет одуванчик). Можно потереть губы соком растения или положить маленький кусочек листа на кончик языка. Если в течение 4 – 5 минут появиться ощущение жжения или горечи, это растение не годится в пищу.</a:t>
            </a:r>
          </a:p>
          <a:p>
            <a:endParaRPr lang="ru-RU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Calibri" pitchFamily="34" charset="0"/>
                <a:hlinkClick r:id="rId2"/>
              </a:rPr>
              <a:t> http://ru.wikipedia.org</a:t>
            </a:r>
            <a:endParaRPr lang="ru-RU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</a:rPr>
              <a:t>Познакомить с основными видами ядовитых растений</a:t>
            </a:r>
          </a:p>
          <a:p>
            <a:r>
              <a:rPr lang="ru-RU" dirty="0" smtClean="0">
                <a:latin typeface="Calibri" pitchFamily="34" charset="0"/>
              </a:rPr>
              <a:t>Определить признаки  отравления  ядовитыми растениями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Ядовитые растения </a:t>
            </a:r>
            <a:r>
              <a:rPr lang="ru-RU" dirty="0" smtClean="0"/>
              <a:t>– </a:t>
            </a:r>
            <a:br>
              <a:rPr lang="ru-RU" dirty="0" smtClean="0"/>
            </a:br>
            <a:r>
              <a:rPr lang="ru-RU" dirty="0" smtClean="0"/>
              <a:t>это те растения, которые содержат ядовитые вещества, вызывающие отравления у людей.</a:t>
            </a:r>
            <a:br>
              <a:rPr lang="ru-RU" dirty="0" smtClean="0"/>
            </a:br>
            <a:r>
              <a:rPr lang="ru-RU" dirty="0" smtClean="0"/>
              <a:t>Отравление может привести к тяжелому заболеванию и даже к смерти.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4762872" cy="5793507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Белена́ чёрная-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1800" dirty="0" smtClean="0">
                <a:hlinkClick r:id="rId2" tooltip="Двулетние растения"/>
              </a:rPr>
              <a:t>двулетнее</a:t>
            </a:r>
            <a:r>
              <a:rPr lang="ru-RU" sz="1800" dirty="0" smtClean="0"/>
              <a:t> </a:t>
            </a:r>
            <a:r>
              <a:rPr lang="ru-RU" sz="1800" dirty="0" smtClean="0">
                <a:hlinkClick r:id="rId3" tooltip="Трава"/>
              </a:rPr>
              <a:t>травянистое</a:t>
            </a:r>
            <a:r>
              <a:rPr lang="ru-RU" sz="1800" dirty="0" smtClean="0"/>
              <a:t> растение, </a:t>
            </a:r>
            <a:r>
              <a:rPr lang="ru-RU" sz="1800" dirty="0" smtClean="0">
                <a:hlinkClick r:id="rId4" tooltip="Биологический вид"/>
              </a:rPr>
              <a:t>вид</a:t>
            </a:r>
            <a:r>
              <a:rPr lang="ru-RU" sz="1800" dirty="0" smtClean="0"/>
              <a:t> </a:t>
            </a:r>
            <a:r>
              <a:rPr lang="ru-RU" sz="1800" dirty="0" smtClean="0">
                <a:hlinkClick r:id="rId5" tooltip="Род"/>
              </a:rPr>
              <a:t>рода</a:t>
            </a:r>
            <a:r>
              <a:rPr lang="ru-RU" sz="1800" dirty="0" smtClean="0"/>
              <a:t> </a:t>
            </a:r>
            <a:r>
              <a:rPr lang="ru-RU" sz="1800" dirty="0" smtClean="0">
                <a:hlinkClick r:id="rId6" tooltip="Белена"/>
              </a:rPr>
              <a:t>Белена</a:t>
            </a:r>
            <a:r>
              <a:rPr lang="ru-RU" sz="1800" dirty="0" smtClean="0"/>
              <a:t>    </a:t>
            </a:r>
            <a:r>
              <a:rPr lang="ru-RU" sz="1800" dirty="0" smtClean="0">
                <a:hlinkClick r:id="rId7" tooltip="Семейство"/>
              </a:rPr>
              <a:t>семейства</a:t>
            </a:r>
            <a:r>
              <a:rPr lang="ru-RU" sz="1800" dirty="0" smtClean="0"/>
              <a:t> </a:t>
            </a:r>
            <a:r>
              <a:rPr lang="ru-RU" sz="1800" dirty="0" smtClean="0">
                <a:hlinkClick r:id="rId8" tooltip="Паслёновые"/>
              </a:rPr>
              <a:t>Паслёновые</a:t>
            </a:r>
            <a:r>
              <a:rPr lang="ru-RU" sz="1800" dirty="0" smtClean="0"/>
              <a:t>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первоначально произраставшее в 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hlinkClick r:id="rId9" tooltip="Евразия"/>
              </a:rPr>
              <a:t>Евразии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, а затем распространившееся повсеместно. Двулетнее озимое растение высотой 20—115 см с неприятным 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hlinkClick r:id="rId10" tooltip="Запах"/>
              </a:rPr>
              <a:t>запахом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, покрытое мягким клейким пушком. </a:t>
            </a:r>
            <a:r>
              <a:rPr lang="ru-RU" sz="1800" u="sng" dirty="0" smtClean="0">
                <a:solidFill>
                  <a:schemeClr val="tx2">
                    <a:lumMod val="50000"/>
                  </a:schemeClr>
                </a:solidFill>
                <a:hlinkClick r:id="rId11" tooltip="Корень"/>
              </a:rPr>
              <a:t>Корень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 вертикальный, толщиной до 2—3 см, ветвистый, мягкий, иногда почти губчатый, морщинистый, с утолщённой корневой шейкой. В 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hlinkClick r:id="rId12" tooltip="Россия"/>
              </a:rPr>
              <a:t>России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 и сопредельных странах белена чёрная распространена главным образом в средней и южной полосе 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hlinkClick r:id="rId13" tooltip="Европейская часть России"/>
              </a:rPr>
              <a:t>Европейской части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, в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hlinkClick r:id="rId14" tooltip="Западная Сибирь"/>
              </a:rPr>
              <a:t>Западной Сибири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, на </a:t>
            </a:r>
            <a:r>
              <a:rPr lang="ru-RU" sz="1800" u="sng" dirty="0" smtClean="0">
                <a:solidFill>
                  <a:schemeClr val="tx2">
                    <a:lumMod val="50000"/>
                  </a:schemeClr>
                </a:solidFill>
                <a:hlinkClick r:id="rId15" tooltip="Украина"/>
              </a:rPr>
              <a:t>Украине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, в 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hlinkClick r:id="rId16" tooltip="Белоруссия"/>
              </a:rPr>
              <a:t>Белоруссии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 и 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hlinkClick r:id="rId17" tooltip="Прибалтика"/>
              </a:rPr>
              <a:t>Прибалтике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Содержимое 6" descr="449px-Hyoscyamus_niger_0003.JPG"/>
          <p:cNvPicPr>
            <a:picLocks noGrp="1" noChangeAspect="1"/>
          </p:cNvPicPr>
          <p:nvPr>
            <p:ph sz="half" idx="1"/>
          </p:nvPr>
        </p:nvPicPr>
        <p:blipFill>
          <a:blip r:embed="rId18" cstate="print"/>
          <a:stretch>
            <a:fillRect/>
          </a:stretch>
        </p:blipFill>
        <p:spPr>
          <a:xfrm>
            <a:off x="5796136" y="1628800"/>
            <a:ext cx="2305759" cy="307605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4186808" cy="5793507"/>
          </a:xfrm>
        </p:spPr>
        <p:txBody>
          <a:bodyPr>
            <a:normAutofit/>
          </a:bodyPr>
          <a:lstStyle/>
          <a:p>
            <a:r>
              <a:rPr lang="vi-VN" sz="1600" b="1" dirty="0" smtClean="0"/>
              <a:t>Воро́ний глаз</a:t>
            </a:r>
            <a:r>
              <a:rPr lang="ru-RU" sz="1600" b="1" dirty="0" smtClean="0"/>
              <a:t>-</a:t>
            </a:r>
            <a:r>
              <a:rPr lang="ru-RU" sz="1600" dirty="0" smtClean="0">
                <a:hlinkClick r:id="rId2" tooltip="Род"/>
              </a:rPr>
              <a:t>род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3" tooltip="Однодольные"/>
              </a:rPr>
              <a:t>однодольных</a:t>
            </a:r>
            <a:r>
              <a:rPr lang="ru-RU" sz="1600" dirty="0" smtClean="0"/>
              <a:t> растений семейства </a:t>
            </a:r>
            <a:r>
              <a:rPr lang="ru-RU" sz="1600" dirty="0" err="1" smtClean="0">
                <a:hlinkClick r:id="rId4" tooltip="Мелантиевые"/>
              </a:rPr>
              <a:t>Мелантиевые</a:t>
            </a:r>
            <a:r>
              <a:rPr lang="ru-RU" sz="1600" dirty="0" smtClean="0"/>
              <a:t> (. В отличие от большинства однодольных, жилкование листа у вороньего глаза сетчатое, и число листьев у этого растения не кратно трём. У вороньего глаза на </a:t>
            </a:r>
            <a:r>
              <a:rPr lang="ru-RU" sz="1600" dirty="0" smtClean="0">
                <a:hlinkClick r:id="rId5" tooltip="Стебель"/>
              </a:rPr>
              <a:t>стебле</a:t>
            </a:r>
            <a:r>
              <a:rPr lang="ru-RU" sz="1600" dirty="0" smtClean="0"/>
              <a:t> 4 овальных </a:t>
            </a:r>
            <a:r>
              <a:rPr lang="ru-RU" sz="1600" dirty="0" smtClean="0">
                <a:hlinkClick r:id="rId6" tooltip="Лист"/>
              </a:rPr>
              <a:t>листа</a:t>
            </a:r>
            <a:r>
              <a:rPr lang="ru-RU" sz="1600" dirty="0" smtClean="0"/>
              <a:t> ниже </a:t>
            </a:r>
            <a:r>
              <a:rPr lang="ru-RU" sz="1600" dirty="0" smtClean="0">
                <a:hlinkClick r:id="rId7" tooltip="Цветок"/>
              </a:rPr>
              <a:t>цветка</a:t>
            </a:r>
            <a:r>
              <a:rPr lang="ru-RU" sz="1600" dirty="0" smtClean="0"/>
              <a:t> и далее по 4 члена во всех частях цветка.</a:t>
            </a:r>
          </a:p>
          <a:p>
            <a:r>
              <a:rPr lang="ru-RU" sz="1600" dirty="0" smtClean="0"/>
              <a:t>Вид </a:t>
            </a:r>
            <a:r>
              <a:rPr lang="ru-RU" sz="1600" dirty="0" smtClean="0">
                <a:hlinkClick r:id="rId8" tooltip="Вороний глаз четырёхлистный"/>
              </a:rPr>
              <a:t>Вороний глаз четырёхлистный</a:t>
            </a:r>
            <a:r>
              <a:rPr lang="ru-RU" sz="1600" dirty="0" smtClean="0"/>
              <a:t> растёт в тенистых </a:t>
            </a:r>
            <a:r>
              <a:rPr lang="ru-RU" sz="1600" dirty="0" smtClean="0">
                <a:hlinkClick r:id="rId9" tooltip="Лес"/>
              </a:rPr>
              <a:t>лесах</a:t>
            </a:r>
            <a:r>
              <a:rPr lang="ru-RU" sz="1600" dirty="0" smtClean="0"/>
              <a:t> всей </a:t>
            </a:r>
            <a:r>
              <a:rPr lang="ru-RU" sz="1600" dirty="0" smtClean="0">
                <a:hlinkClick r:id="rId10" tooltip="Центральная Европа"/>
              </a:rPr>
              <a:t>Центральной Европы</a:t>
            </a:r>
            <a:r>
              <a:rPr lang="ru-RU" sz="1600" dirty="0" smtClean="0"/>
              <a:t> и лесах </a:t>
            </a:r>
            <a:r>
              <a:rPr lang="ru-RU" sz="1600" dirty="0" smtClean="0">
                <a:hlinkClick r:id="rId11" tooltip="Умеренный климат"/>
              </a:rPr>
              <a:t>умеренного пояса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12" tooltip="Азия"/>
              </a:rPr>
              <a:t>Азии</a:t>
            </a:r>
            <a:r>
              <a:rPr lang="ru-RU" sz="1600" dirty="0" smtClean="0"/>
              <a:t> до </a:t>
            </a:r>
            <a:r>
              <a:rPr lang="ru-RU" sz="1600" dirty="0" smtClean="0">
                <a:hlinkClick r:id="rId13" tooltip="Камчатка"/>
              </a:rPr>
              <a:t>Камчатки</a:t>
            </a:r>
            <a:r>
              <a:rPr lang="ru-RU" sz="1600" dirty="0" smtClean="0"/>
              <a:t>. На </a:t>
            </a:r>
            <a:r>
              <a:rPr lang="ru-RU" sz="1600" dirty="0" smtClean="0">
                <a:hlinkClick r:id="rId14" tooltip="Кавказ"/>
              </a:rPr>
              <a:t>Кавказе</a:t>
            </a:r>
            <a:r>
              <a:rPr lang="ru-RU" sz="1600" dirty="0" smtClean="0"/>
              <a:t> водится </a:t>
            </a:r>
            <a:r>
              <a:rPr lang="ru-RU" sz="1600" dirty="0" smtClean="0">
                <a:hlinkClick r:id="rId15" tooltip="Вороний глаз неполный (страница отсутствует)"/>
              </a:rPr>
              <a:t>Вороний глаз неполный</a:t>
            </a:r>
            <a:r>
              <a:rPr lang="ru-RU" sz="1600" dirty="0" smtClean="0"/>
              <a:t> , в </a:t>
            </a:r>
            <a:r>
              <a:rPr lang="ru-RU" sz="1600" dirty="0" smtClean="0">
                <a:hlinkClick r:id="rId16" tooltip="Гималаи"/>
              </a:rPr>
              <a:t>Гималаях</a:t>
            </a:r>
            <a:r>
              <a:rPr lang="ru-RU" sz="1600" dirty="0" smtClean="0"/>
              <a:t> — </a:t>
            </a:r>
            <a:r>
              <a:rPr lang="ru-RU" sz="1600" dirty="0" smtClean="0">
                <a:hlinkClick r:id="rId17" tooltip="Вороний глаз многолистный (страница отсутствует)"/>
              </a:rPr>
              <a:t>Вороний глаз </a:t>
            </a:r>
            <a:r>
              <a:rPr lang="ru-RU" sz="1600" dirty="0" err="1" smtClean="0">
                <a:hlinkClick r:id="rId17" tooltip="Вороний глаз многолистный (страница отсутствует)"/>
              </a:rPr>
              <a:t>многолистный</a:t>
            </a:r>
            <a:r>
              <a:rPr lang="ru-RU" sz="1600" dirty="0" smtClean="0"/>
              <a:t> с восемью — десятью листьями под цветком и 4—5-дольными цветками.</a:t>
            </a:r>
            <a:endParaRPr lang="ru-RU" sz="1600" dirty="0"/>
          </a:p>
        </p:txBody>
      </p:sp>
      <p:pic>
        <p:nvPicPr>
          <p:cNvPr id="5" name="Содержимое 4" descr="800px-Paris-quadrifolia(vonOben).jpg"/>
          <p:cNvPicPr>
            <a:picLocks noGrp="1" noChangeAspect="1"/>
          </p:cNvPicPr>
          <p:nvPr>
            <p:ph sz="half" idx="1"/>
          </p:nvPr>
        </p:nvPicPr>
        <p:blipFill>
          <a:blip r:embed="rId18" cstate="print"/>
          <a:stretch>
            <a:fillRect/>
          </a:stretch>
        </p:blipFill>
        <p:spPr>
          <a:xfrm>
            <a:off x="5580112" y="1700808"/>
            <a:ext cx="2678046" cy="200853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404664"/>
            <a:ext cx="3178696" cy="5721499"/>
          </a:xfrm>
        </p:spPr>
        <p:txBody>
          <a:bodyPr>
            <a:normAutofit/>
          </a:bodyPr>
          <a:lstStyle/>
          <a:p>
            <a:r>
              <a:rPr lang="ru-RU" sz="1600" b="1" dirty="0" err="1" smtClean="0"/>
              <a:t>Дурма́н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обыкнове́нный</a:t>
            </a:r>
            <a:r>
              <a:rPr lang="ru-RU" sz="1600" dirty="0" smtClean="0"/>
              <a:t>, или </a:t>
            </a:r>
            <a:r>
              <a:rPr lang="ru-RU" sz="1600" b="1" dirty="0" smtClean="0"/>
              <a:t>Дурман </a:t>
            </a:r>
            <a:r>
              <a:rPr lang="ru-RU" sz="1600" b="1" dirty="0" err="1" smtClean="0"/>
              <a:t>воню́чий</a:t>
            </a:r>
            <a:r>
              <a:rPr lang="ru-RU" sz="1600" dirty="0" smtClean="0"/>
              <a:t>  — распространённый в </a:t>
            </a:r>
            <a:r>
              <a:rPr lang="ru-RU" sz="1600" dirty="0" smtClean="0">
                <a:hlinkClick r:id="rId2" tooltip="Европа"/>
              </a:rPr>
              <a:t>Европе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3" tooltip="Биологический вид"/>
              </a:rPr>
              <a:t>вид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4" tooltip="Трава"/>
              </a:rPr>
              <a:t>травянистых</a:t>
            </a:r>
            <a:r>
              <a:rPr lang="ru-RU" sz="1600" dirty="0" smtClean="0"/>
              <a:t> растений </a:t>
            </a:r>
            <a:r>
              <a:rPr lang="ru-RU" sz="1600" dirty="0" smtClean="0">
                <a:hlinkClick r:id="rId5" tooltip="Род"/>
              </a:rPr>
              <a:t>рода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6" tooltip="Дурман"/>
              </a:rPr>
              <a:t>Дурман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7" tooltip="Паслёновые"/>
              </a:rPr>
              <a:t>семейства Паслёновые</a:t>
            </a:r>
            <a:r>
              <a:rPr lang="ru-RU" sz="1600" dirty="0" smtClean="0"/>
              <a:t>. Растение занесено в Россию. Распространено на юго-востоке, в Астраханской, Волгоградской областях, реже в Саратовской и Самарской. Встречается также в чернозёмных местностях. Произрастает по залежам возле жилья, на замусоренных местах — вдоль дорог. Предпочитает сырые места.</a:t>
            </a:r>
            <a:endParaRPr lang="ru-RU" sz="1600" dirty="0"/>
          </a:p>
        </p:txBody>
      </p:sp>
      <p:pic>
        <p:nvPicPr>
          <p:cNvPr id="5" name="Содержимое 4" descr="800px-Starr_050423-6658_Datura_stramonium.jpg"/>
          <p:cNvPicPr>
            <a:picLocks noGrp="1" noChangeAspect="1"/>
          </p:cNvPicPr>
          <p:nvPr>
            <p:ph sz="half" idx="1"/>
          </p:nvPr>
        </p:nvPicPr>
        <p:blipFill>
          <a:blip r:embed="rId8" cstate="print"/>
          <a:stretch>
            <a:fillRect/>
          </a:stretch>
        </p:blipFill>
        <p:spPr>
          <a:xfrm>
            <a:off x="3651250" y="1339179"/>
            <a:ext cx="5276850" cy="395104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682752" cy="5865515"/>
          </a:xfrm>
        </p:spPr>
        <p:txBody>
          <a:bodyPr/>
          <a:lstStyle/>
          <a:p>
            <a:r>
              <a:rPr lang="ru-RU" sz="1600" b="1" dirty="0" smtClean="0"/>
              <a:t>Паслён чёрный- </a:t>
            </a:r>
            <a:r>
              <a:rPr lang="ru-RU" sz="1600" dirty="0" smtClean="0">
                <a:hlinkClick r:id="rId2" tooltip="Растение"/>
              </a:rPr>
              <a:t>растение</a:t>
            </a:r>
            <a:r>
              <a:rPr lang="ru-RU" sz="1600" dirty="0" smtClean="0"/>
              <a:t> семейства </a:t>
            </a:r>
          </a:p>
          <a:p>
            <a:r>
              <a:rPr lang="ru-RU" sz="1600" dirty="0" smtClean="0">
                <a:hlinkClick r:id="rId3" tooltip="Паслёновые"/>
              </a:rPr>
              <a:t>Паслёновые</a:t>
            </a:r>
            <a:r>
              <a:rPr lang="ru-RU" sz="1600" dirty="0" smtClean="0"/>
              <a:t>,     </a:t>
            </a:r>
            <a:r>
              <a:rPr lang="ru-RU" sz="1600" dirty="0" smtClean="0">
                <a:hlinkClick r:id="rId4" tooltip="Биологический вид"/>
              </a:rPr>
              <a:t>вид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5" tooltip="Род"/>
              </a:rPr>
              <a:t>рода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6" tooltip="Паслён"/>
              </a:rPr>
              <a:t>Паслён</a:t>
            </a:r>
            <a:r>
              <a:rPr lang="ru-RU" sz="1600" dirty="0" smtClean="0"/>
              <a:t> происходящее из </a:t>
            </a:r>
            <a:r>
              <a:rPr lang="ru-RU" sz="1600" u="sng" dirty="0" smtClean="0">
                <a:hlinkClick r:id="rId7" tooltip="Евразия"/>
              </a:rPr>
              <a:t>Евразии</a:t>
            </a:r>
            <a:r>
              <a:rPr lang="ru-RU" sz="1600" u="sng" dirty="0" smtClean="0"/>
              <a:t>. </a:t>
            </a:r>
            <a:r>
              <a:rPr lang="ru-RU" sz="1600" dirty="0" smtClean="0">
                <a:hlinkClick r:id="rId8" tooltip="Однолетние растения"/>
              </a:rPr>
              <a:t>Однолетнее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9" tooltip="Трава"/>
              </a:rPr>
              <a:t>травянистое</a:t>
            </a:r>
            <a:r>
              <a:rPr lang="ru-RU" sz="1600" dirty="0" smtClean="0"/>
              <a:t> растение с прямыми разветвлёнными </a:t>
            </a:r>
            <a:r>
              <a:rPr lang="ru-RU" sz="1600" dirty="0" smtClean="0">
                <a:hlinkClick r:id="rId10" tooltip="Стебель"/>
              </a:rPr>
              <a:t>стеблями</a:t>
            </a:r>
            <a:r>
              <a:rPr lang="ru-RU" sz="1600" dirty="0" smtClean="0"/>
              <a:t> высотой 30—120 см.</a:t>
            </a:r>
          </a:p>
          <a:p>
            <a:r>
              <a:rPr lang="ru-RU" sz="1600" dirty="0" smtClean="0">
                <a:hlinkClick r:id="rId11" tooltip="Лист"/>
              </a:rPr>
              <a:t>Листья</a:t>
            </a:r>
            <a:r>
              <a:rPr lang="ru-RU" sz="1600" dirty="0" smtClean="0"/>
              <a:t> овальные заострённые с зазубренными краями.</a:t>
            </a:r>
          </a:p>
          <a:p>
            <a:r>
              <a:rPr lang="ru-RU" sz="1600" dirty="0" smtClean="0">
                <a:hlinkClick r:id="rId12" tooltip="Цветок"/>
              </a:rPr>
              <a:t>Цветки</a:t>
            </a:r>
            <a:r>
              <a:rPr lang="ru-RU" sz="1600" dirty="0" smtClean="0"/>
              <a:t> белые </a:t>
            </a:r>
            <a:r>
              <a:rPr lang="ru-RU" sz="1600" dirty="0" err="1" smtClean="0"/>
              <a:t>пятилепестковые</a:t>
            </a:r>
            <a:r>
              <a:rPr lang="ru-RU" sz="1600" dirty="0" smtClean="0"/>
              <a:t> звёздообразные, собраны в боковые полузонтики.</a:t>
            </a:r>
          </a:p>
          <a:p>
            <a:r>
              <a:rPr lang="ru-RU" sz="1600" dirty="0" smtClean="0">
                <a:hlinkClick r:id="rId13" tooltip="Плод"/>
              </a:rPr>
              <a:t>Плод</a:t>
            </a:r>
            <a:r>
              <a:rPr lang="ru-RU" sz="1600" dirty="0" smtClean="0"/>
              <a:t> — чёрная </a:t>
            </a:r>
            <a:r>
              <a:rPr lang="ru-RU" sz="1600" dirty="0" smtClean="0">
                <a:hlinkClick r:id="rId14" tooltip="Ягода"/>
              </a:rPr>
              <a:t>ягода</a:t>
            </a:r>
            <a:r>
              <a:rPr lang="ru-RU" sz="1600" dirty="0" smtClean="0"/>
              <a:t> размером с горошину, созревающая в августе—октябре. В некоторых странах, особенно в </a:t>
            </a:r>
            <a:r>
              <a:rPr lang="ru-RU" sz="1600" dirty="0" smtClean="0">
                <a:hlinkClick r:id="rId15" tooltip="Индия"/>
              </a:rPr>
              <a:t>Индии</a:t>
            </a:r>
            <a:r>
              <a:rPr lang="ru-RU" sz="1600" dirty="0" smtClean="0"/>
              <a:t> и </a:t>
            </a:r>
            <a:r>
              <a:rPr lang="ru-RU" sz="1600" dirty="0" smtClean="0">
                <a:hlinkClick r:id="rId16" tooltip="Эфиопия"/>
              </a:rPr>
              <a:t>Эфиопии</a:t>
            </a:r>
            <a:r>
              <a:rPr lang="ru-RU" sz="1600" dirty="0" smtClean="0"/>
              <a:t>, а также в </a:t>
            </a:r>
            <a:r>
              <a:rPr lang="ru-RU" sz="1600" dirty="0" smtClean="0">
                <a:hlinkClick r:id="rId17" tooltip="Россия"/>
              </a:rPr>
              <a:t>России</a:t>
            </a:r>
            <a:r>
              <a:rPr lang="ru-RU" sz="1600" dirty="0" smtClean="0"/>
              <a:t> зрелые ягоды паслёна чёрного употребляются в пищу.</a:t>
            </a:r>
          </a:p>
          <a:p>
            <a:endParaRPr lang="ru-RU" dirty="0"/>
          </a:p>
        </p:txBody>
      </p:sp>
      <p:pic>
        <p:nvPicPr>
          <p:cNvPr id="5" name="Содержимое 4" descr="Solanum_nigrum.jpeg"/>
          <p:cNvPicPr>
            <a:picLocks noGrp="1" noChangeAspect="1"/>
          </p:cNvPicPr>
          <p:nvPr>
            <p:ph sz="half" idx="1"/>
          </p:nvPr>
        </p:nvPicPr>
        <p:blipFill>
          <a:blip r:embed="rId18" cstate="print"/>
          <a:stretch>
            <a:fillRect/>
          </a:stretch>
        </p:blipFill>
        <p:spPr>
          <a:xfrm>
            <a:off x="5004435" y="1861820"/>
            <a:ext cx="2570480" cy="290576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4114800" cy="5793507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/>
              <a:t> Вёх </a:t>
            </a:r>
            <a:r>
              <a:rPr lang="ru-RU" sz="1600" b="1" dirty="0" err="1" smtClean="0"/>
              <a:t>ядови́тый</a:t>
            </a:r>
            <a:r>
              <a:rPr lang="ru-RU" sz="1600" dirty="0" smtClean="0"/>
              <a:t> — </a:t>
            </a:r>
            <a:r>
              <a:rPr lang="ru-RU" sz="1600" dirty="0" smtClean="0">
                <a:hlinkClick r:id="rId2" tooltip="Ядовитое растение"/>
              </a:rPr>
              <a:t>ядовитое растение</a:t>
            </a:r>
            <a:r>
              <a:rPr lang="ru-RU" sz="1600" dirty="0" smtClean="0"/>
              <a:t>; </a:t>
            </a:r>
            <a:r>
              <a:rPr lang="ru-RU" sz="1600" dirty="0" smtClean="0">
                <a:hlinkClick r:id="rId3" tooltip="Биологический вид"/>
              </a:rPr>
              <a:t>вид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4" tooltip="Род"/>
              </a:rPr>
              <a:t>рода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5" tooltip="Вёх"/>
              </a:rPr>
              <a:t>Вёх</a:t>
            </a:r>
            <a:r>
              <a:rPr lang="ru-RU" sz="1600" dirty="0" smtClean="0"/>
              <a:t> семейства                    </a:t>
            </a:r>
            <a:r>
              <a:rPr lang="ru-RU" sz="1600" dirty="0" smtClean="0">
                <a:hlinkClick r:id="rId6" tooltip="Зонтичные"/>
              </a:rPr>
              <a:t>Зонтичные</a:t>
            </a:r>
            <a:r>
              <a:rPr lang="ru-RU" sz="1600" dirty="0" smtClean="0"/>
              <a:t>, распространён в </a:t>
            </a:r>
            <a:r>
              <a:rPr lang="ru-RU" sz="1600" dirty="0" smtClean="0">
                <a:hlinkClick r:id="rId7" tooltip="Европа"/>
              </a:rPr>
              <a:t>Европе</a:t>
            </a:r>
            <a:r>
              <a:rPr lang="ru-RU" sz="1600" dirty="0" smtClean="0"/>
              <a:t>. Растет вёх в ольшаниках, на болотах, сырых лугах, болотистых берегах рек и озер во всех районах европейской части России, в Сибири и на Дальнем Востоке.</a:t>
            </a:r>
            <a:br>
              <a:rPr lang="ru-RU" sz="1600" dirty="0" smtClean="0"/>
            </a:br>
            <a:r>
              <a:rPr lang="ru-RU" sz="1600" dirty="0" smtClean="0"/>
              <a:t>Корневище с корнями употребляют наружно в качестве мази и настойки при кожных заболеваниях: хронических дерматитах, язвах, хронических мелких сыпях. Симптомы отравления </a:t>
            </a:r>
            <a:r>
              <a:rPr lang="ru-RU" sz="1600" dirty="0" err="1" smtClean="0"/>
              <a:t>вёхом</a:t>
            </a:r>
            <a:r>
              <a:rPr lang="ru-RU" sz="1600" dirty="0" smtClean="0"/>
              <a:t>: горечь во рту, боль в животе, слюнотечение, рвота, расстройства дыхания и кровообращения, бред, судороги. Смерть наступает от паралича дыхания.</a:t>
            </a:r>
            <a:br>
              <a:rPr lang="ru-RU" sz="1600" dirty="0" smtClean="0"/>
            </a:br>
            <a:r>
              <a:rPr lang="ru-RU" sz="1600" dirty="0" smtClean="0"/>
              <a:t>При отравлении </a:t>
            </a:r>
            <a:r>
              <a:rPr lang="ru-RU" sz="1600" dirty="0" err="1" smtClean="0"/>
              <a:t>вёхом</a:t>
            </a:r>
            <a:r>
              <a:rPr lang="ru-RU" sz="1600" dirty="0" smtClean="0"/>
              <a:t> необходимо срочно промыть желудок, употреблять рвотные, уксус и черный кофе.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7" name="Содержимое 6" descr="Cicuta_virosa.jpeg"/>
          <p:cNvPicPr>
            <a:picLocks noGrp="1" noChangeAspect="1"/>
          </p:cNvPicPr>
          <p:nvPr>
            <p:ph sz="half" idx="1"/>
          </p:nvPr>
        </p:nvPicPr>
        <p:blipFill>
          <a:blip r:embed="rId8" cstate="print"/>
          <a:stretch>
            <a:fillRect/>
          </a:stretch>
        </p:blipFill>
        <p:spPr>
          <a:xfrm>
            <a:off x="5001915" y="2348880"/>
            <a:ext cx="3319760" cy="248982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4186808" cy="5865515"/>
          </a:xfrm>
        </p:spPr>
        <p:txBody>
          <a:bodyPr/>
          <a:lstStyle/>
          <a:p>
            <a:r>
              <a:rPr lang="ru-RU" sz="1600" b="1" dirty="0" err="1" smtClean="0"/>
              <a:t>Таба́к</a:t>
            </a:r>
            <a:r>
              <a:rPr lang="ru-RU" sz="1600" dirty="0" smtClean="0"/>
              <a:t>  — </a:t>
            </a:r>
            <a:r>
              <a:rPr lang="ru-RU" sz="1600" dirty="0" smtClean="0">
                <a:hlinkClick r:id="rId2" tooltip="Род"/>
              </a:rPr>
              <a:t>род</a:t>
            </a:r>
            <a:r>
              <a:rPr lang="ru-RU" sz="1600" dirty="0" smtClean="0"/>
              <a:t> многолетних и однолетних растений семейства </a:t>
            </a:r>
            <a:r>
              <a:rPr lang="ru-RU" sz="1600" dirty="0" smtClean="0">
                <a:hlinkClick r:id="rId3" tooltip="Паслёновые"/>
              </a:rPr>
              <a:t>Паслёновые</a:t>
            </a:r>
            <a:r>
              <a:rPr lang="ru-RU" sz="1600" dirty="0" smtClean="0"/>
              <a:t> .Культивируется как наркотическое средство, вызывающее кратковременную эйфорию. Употребление табака в различных видах и различными способами вызывает </a:t>
            </a:r>
            <a:r>
              <a:rPr lang="ru-RU" sz="1600" dirty="0" smtClean="0">
                <a:hlinkClick r:id="rId4" tooltip="Аддикция"/>
              </a:rPr>
              <a:t>зависимость</a:t>
            </a:r>
            <a:r>
              <a:rPr lang="ru-RU" sz="1600" dirty="0" smtClean="0"/>
              <a:t>. Корень длинный, до двух метров, стержневой.</a:t>
            </a:r>
          </a:p>
          <a:p>
            <a:r>
              <a:rPr lang="ru-RU" sz="1600" dirty="0" smtClean="0"/>
              <a:t>Стебель прямой, округлый, разветвленный. Листья крупные, черешковые или сидячие, цельные, заостренные, у многих видов с крылатками.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450px-Nicotiana_tabacum_001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5940152" y="1772816"/>
            <a:ext cx="2105787" cy="280771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116</TotalTime>
  <Words>313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              МБОУ «Джанайская СОШ»</vt:lpstr>
      <vt:lpstr>Цели: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Вывод: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Секретарь</cp:lastModifiedBy>
  <cp:revision>15</cp:revision>
  <dcterms:created xsi:type="dcterms:W3CDTF">2013-01-17T15:49:10Z</dcterms:created>
  <dcterms:modified xsi:type="dcterms:W3CDTF">2013-01-26T05:53:57Z</dcterms:modified>
</cp:coreProperties>
</file>